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54338" cy="439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/>
          </p:nvPr>
        </p:nvSpPr>
        <p:spPr bwMode="auto">
          <a:xfrm>
            <a:off x="3883025" y="0"/>
            <a:ext cx="2954338" cy="439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4213"/>
            <a:ext cx="4552950" cy="34099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88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7350" cy="4097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8683625"/>
            <a:ext cx="2954338" cy="439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en-US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883025" y="8683625"/>
            <a:ext cx="2954338" cy="439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604EFC7E-7B94-4AA6-BE7B-4E743C51B1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43FDB20-C137-4AC2-82D8-F7BEC96BE6F8}" type="slidenum">
              <a:rPr lang="en-US"/>
              <a:pPr/>
              <a:t>1</a:t>
            </a:fld>
            <a:endParaRPr lang="en-US"/>
          </a:p>
        </p:txBody>
      </p:sp>
      <p:sp>
        <p:nvSpPr>
          <p:cNvPr id="512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F9FDB8-1533-4BAA-A432-41C25C485AB2}" type="slidenum">
              <a:rPr lang="en-US"/>
              <a:pPr/>
              <a:t>10</a:t>
            </a:fld>
            <a:endParaRPr lang="en-US"/>
          </a:p>
        </p:txBody>
      </p:sp>
      <p:sp>
        <p:nvSpPr>
          <p:cNvPr id="604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AC12BBD-48CA-4101-9AC0-42FD5E4F8157}" type="slidenum">
              <a:rPr lang="en-US"/>
              <a:pPr/>
              <a:t>11</a:t>
            </a:fld>
            <a:endParaRPr lang="en-US"/>
          </a:p>
        </p:txBody>
      </p:sp>
      <p:sp>
        <p:nvSpPr>
          <p:cNvPr id="614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FB9EAB-E04B-484D-96AB-2142BAAD7EF8}" type="slidenum">
              <a:rPr lang="en-US"/>
              <a:pPr/>
              <a:t>12</a:t>
            </a:fld>
            <a:endParaRPr lang="en-US"/>
          </a:p>
        </p:txBody>
      </p:sp>
      <p:sp>
        <p:nvSpPr>
          <p:cNvPr id="624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BA28CA-36F2-41ED-8EE0-C5AC4B8ABD5C}" type="slidenum">
              <a:rPr lang="en-US"/>
              <a:pPr/>
              <a:t>13</a:t>
            </a:fld>
            <a:endParaRPr lang="en-US"/>
          </a:p>
        </p:txBody>
      </p:sp>
      <p:sp>
        <p:nvSpPr>
          <p:cNvPr id="634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22AB5F-4C92-49AC-9466-71BC1AABFA4C}" type="slidenum">
              <a:rPr lang="en-US"/>
              <a:pPr/>
              <a:t>14</a:t>
            </a:fld>
            <a:endParaRPr lang="en-US"/>
          </a:p>
        </p:txBody>
      </p:sp>
      <p:sp>
        <p:nvSpPr>
          <p:cNvPr id="645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6BE96D-68C5-4217-ACA4-2052C6CFE1B5}" type="slidenum">
              <a:rPr lang="en-US"/>
              <a:pPr/>
              <a:t>15</a:t>
            </a:fld>
            <a:endParaRPr lang="en-US"/>
          </a:p>
        </p:txBody>
      </p:sp>
      <p:sp>
        <p:nvSpPr>
          <p:cNvPr id="655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81365A-0FCB-4C02-B237-C823FD8090DC}" type="slidenum">
              <a:rPr lang="en-US"/>
              <a:pPr/>
              <a:t>16</a:t>
            </a:fld>
            <a:endParaRPr lang="en-US"/>
          </a:p>
        </p:txBody>
      </p:sp>
      <p:sp>
        <p:nvSpPr>
          <p:cNvPr id="665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DA1496-54A7-4C8B-BB1B-9746DD72565C}" type="slidenum">
              <a:rPr lang="en-US"/>
              <a:pPr/>
              <a:t>17</a:t>
            </a:fld>
            <a:endParaRPr lang="en-US"/>
          </a:p>
        </p:txBody>
      </p:sp>
      <p:sp>
        <p:nvSpPr>
          <p:cNvPr id="675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1F5796-EDDB-482A-B221-709F6D4F00E0}" type="slidenum">
              <a:rPr lang="en-US"/>
              <a:pPr/>
              <a:t>18</a:t>
            </a:fld>
            <a:endParaRPr lang="en-US"/>
          </a:p>
        </p:txBody>
      </p:sp>
      <p:sp>
        <p:nvSpPr>
          <p:cNvPr id="686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6A74F5-27E9-49F2-8617-6479357B8143}" type="slidenum">
              <a:rPr lang="en-US"/>
              <a:pPr/>
              <a:t>19</a:t>
            </a:fld>
            <a:endParaRPr lang="en-US"/>
          </a:p>
        </p:txBody>
      </p:sp>
      <p:sp>
        <p:nvSpPr>
          <p:cNvPr id="696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5CD371-74E2-4CAB-8215-C469E0B6386E}" type="slidenum">
              <a:rPr lang="en-US"/>
              <a:pPr/>
              <a:t>2</a:t>
            </a:fld>
            <a:endParaRPr lang="en-US"/>
          </a:p>
        </p:txBody>
      </p:sp>
      <p:sp>
        <p:nvSpPr>
          <p:cNvPr id="522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8D9EDC-8581-40C3-AD0D-7E8EA0FC5065}" type="slidenum">
              <a:rPr lang="en-US"/>
              <a:pPr/>
              <a:t>20</a:t>
            </a:fld>
            <a:endParaRPr lang="en-US"/>
          </a:p>
        </p:txBody>
      </p:sp>
      <p:sp>
        <p:nvSpPr>
          <p:cNvPr id="706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7578EF-B926-4E62-BEE3-FCC215FE29F3}" type="slidenum">
              <a:rPr lang="en-US"/>
              <a:pPr/>
              <a:t>21</a:t>
            </a:fld>
            <a:endParaRPr lang="en-US"/>
          </a:p>
        </p:txBody>
      </p:sp>
      <p:sp>
        <p:nvSpPr>
          <p:cNvPr id="716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83408C-6A83-4880-A3DB-87572F11BBDA}" type="slidenum">
              <a:rPr lang="en-US"/>
              <a:pPr/>
              <a:t>22</a:t>
            </a:fld>
            <a:endParaRPr lang="en-US"/>
          </a:p>
        </p:txBody>
      </p:sp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48430F-5885-4245-9C41-BA7B017FB1B1}" type="slidenum">
              <a:rPr lang="en-US"/>
              <a:pPr/>
              <a:t>23</a:t>
            </a:fld>
            <a:endParaRPr lang="en-US"/>
          </a:p>
        </p:txBody>
      </p:sp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5619D0-CC73-4594-A10A-1439BEEC2CF0}" type="slidenum">
              <a:rPr lang="en-US"/>
              <a:pPr/>
              <a:t>24</a:t>
            </a:fld>
            <a:endParaRPr lang="en-US"/>
          </a:p>
        </p:txBody>
      </p:sp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F4E0838-E8F4-4A30-8DEF-41C18B9DCAA7}" type="slidenum">
              <a:rPr lang="en-US"/>
              <a:pPr/>
              <a:t>25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F2139B1-57A7-4402-9466-581690FB6C7C}" type="slidenum">
              <a:rPr lang="en-US"/>
              <a:pPr/>
              <a:t>26</a:t>
            </a:fld>
            <a:endParaRPr lang="en-US"/>
          </a:p>
        </p:txBody>
      </p:sp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0B20A25-828A-4A12-B60B-C22B421D5AC5}" type="slidenum">
              <a:rPr lang="en-US"/>
              <a:pPr/>
              <a:t>27</a:t>
            </a:fld>
            <a:endParaRPr lang="en-US"/>
          </a:p>
        </p:txBody>
      </p:sp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1228AA-93BF-4F62-A59B-B3CFD8A0E6C2}" type="slidenum">
              <a:rPr lang="en-US"/>
              <a:pPr/>
              <a:t>28</a:t>
            </a:fld>
            <a:endParaRPr lang="en-US"/>
          </a:p>
        </p:txBody>
      </p:sp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6FAD16-CFB0-4895-B93A-46AE35D19FCE}" type="slidenum">
              <a:rPr lang="en-US"/>
              <a:pPr/>
              <a:t>29</a:t>
            </a:fld>
            <a:endParaRPr lang="en-US"/>
          </a:p>
        </p:txBody>
      </p:sp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0AB898-F54E-44BD-AB60-9DE8DA81C273}" type="slidenum">
              <a:rPr lang="en-US"/>
              <a:pPr/>
              <a:t>3</a:t>
            </a:fld>
            <a:endParaRPr lang="en-US"/>
          </a:p>
        </p:txBody>
      </p:sp>
      <p:sp>
        <p:nvSpPr>
          <p:cNvPr id="532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882DD1-40C6-468E-B4D4-09FCD126F2A9}" type="slidenum">
              <a:rPr lang="en-US"/>
              <a:pPr/>
              <a:t>30</a:t>
            </a:fld>
            <a:endParaRPr lang="en-US"/>
          </a:p>
        </p:txBody>
      </p:sp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4611592-3F10-4959-88EF-80EE2EB27003}" type="slidenum">
              <a:rPr lang="en-US"/>
              <a:pPr/>
              <a:t>31</a:t>
            </a:fld>
            <a:endParaRPr lang="en-US"/>
          </a:p>
        </p:txBody>
      </p:sp>
      <p:sp>
        <p:nvSpPr>
          <p:cNvPr id="819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1A2511-3F03-45C0-A46A-A6422BB0CA9A}" type="slidenum">
              <a:rPr lang="en-US"/>
              <a:pPr/>
              <a:t>32</a:t>
            </a:fld>
            <a:endParaRPr lang="en-US"/>
          </a:p>
        </p:txBody>
      </p:sp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192213" y="877888"/>
            <a:ext cx="4473575" cy="3163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6F4F104-EDFA-4B87-95D4-0E21B987FF39}" type="slidenum">
              <a:rPr lang="en-US"/>
              <a:pPr/>
              <a:t>33</a:t>
            </a:fld>
            <a:endParaRPr lang="en-US"/>
          </a:p>
        </p:txBody>
      </p:sp>
      <p:sp>
        <p:nvSpPr>
          <p:cNvPr id="839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17625" y="877888"/>
            <a:ext cx="4217988" cy="31638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C8A46B-DF97-4265-BA92-EE93886A702A}" type="slidenum">
              <a:rPr lang="en-US"/>
              <a:pPr/>
              <a:t>34</a:t>
            </a:fld>
            <a:endParaRPr lang="en-US"/>
          </a:p>
        </p:txBody>
      </p:sp>
      <p:sp>
        <p:nvSpPr>
          <p:cNvPr id="849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17625" y="877888"/>
            <a:ext cx="4217988" cy="31638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766C1B-8EF8-40F8-B98E-8FF646C619C8}" type="slidenum">
              <a:rPr lang="en-US"/>
              <a:pPr/>
              <a:t>35</a:t>
            </a:fld>
            <a:endParaRPr lang="en-US"/>
          </a:p>
        </p:txBody>
      </p:sp>
      <p:sp>
        <p:nvSpPr>
          <p:cNvPr id="860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17625" y="877888"/>
            <a:ext cx="4217988" cy="31638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B80FDF-8EA1-4458-AC84-D1110814710F}" type="slidenum">
              <a:rPr lang="en-US"/>
              <a:pPr/>
              <a:t>36</a:t>
            </a:fld>
            <a:endParaRPr lang="en-US"/>
          </a:p>
        </p:txBody>
      </p:sp>
      <p:sp>
        <p:nvSpPr>
          <p:cNvPr id="870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19213" y="877888"/>
            <a:ext cx="4217987" cy="31638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0C47D6-EC92-4E4F-B58E-33C631401E6E}" type="slidenum">
              <a:rPr lang="en-US"/>
              <a:pPr/>
              <a:t>37</a:t>
            </a:fld>
            <a:endParaRPr lang="en-US"/>
          </a:p>
        </p:txBody>
      </p:sp>
      <p:sp>
        <p:nvSpPr>
          <p:cNvPr id="880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D93714A-EFA0-49B1-9FF4-F83D2423268D}" type="slidenum">
              <a:rPr lang="en-US"/>
              <a:pPr/>
              <a:t>38</a:t>
            </a:fld>
            <a:endParaRPr lang="en-US"/>
          </a:p>
        </p:txBody>
      </p:sp>
      <p:sp>
        <p:nvSpPr>
          <p:cNvPr id="890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D607E8-0DA0-4F45-9876-E54B0D93B3CA}" type="slidenum">
              <a:rPr lang="en-US"/>
              <a:pPr/>
              <a:t>39</a:t>
            </a:fld>
            <a:endParaRPr lang="en-US"/>
          </a:p>
        </p:txBody>
      </p:sp>
      <p:sp>
        <p:nvSpPr>
          <p:cNvPr id="901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6772A4-EC80-4970-9A95-BB4B436902CC}" type="slidenum">
              <a:rPr lang="en-US"/>
              <a:pPr/>
              <a:t>4</a:t>
            </a:fld>
            <a:endParaRPr lang="en-US"/>
          </a:p>
        </p:txBody>
      </p:sp>
      <p:sp>
        <p:nvSpPr>
          <p:cNvPr id="542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74D906-7193-4C36-95BA-E76D60630D0C}" type="slidenum">
              <a:rPr lang="en-US"/>
              <a:pPr/>
              <a:t>40</a:t>
            </a:fld>
            <a:endParaRPr lang="en-US"/>
          </a:p>
        </p:txBody>
      </p:sp>
      <p:sp>
        <p:nvSpPr>
          <p:cNvPr id="911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BCBC82-4188-4D2D-9A4C-22CEB6255980}" type="slidenum">
              <a:rPr lang="en-US"/>
              <a:pPr/>
              <a:t>41</a:t>
            </a:fld>
            <a:endParaRPr lang="en-US"/>
          </a:p>
        </p:txBody>
      </p:sp>
      <p:sp>
        <p:nvSpPr>
          <p:cNvPr id="921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97CC8D4-8819-4A5E-A7A8-36AFDC119675}" type="slidenum">
              <a:rPr lang="en-US"/>
              <a:pPr/>
              <a:t>42</a:t>
            </a:fld>
            <a:endParaRPr lang="en-US"/>
          </a:p>
        </p:txBody>
      </p:sp>
      <p:sp>
        <p:nvSpPr>
          <p:cNvPr id="931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249935-0B97-4E1F-9360-F386DC4EA374}" type="slidenum">
              <a:rPr lang="en-US"/>
              <a:pPr/>
              <a:t>43</a:t>
            </a:fld>
            <a:endParaRPr lang="en-US"/>
          </a:p>
        </p:txBody>
      </p:sp>
      <p:sp>
        <p:nvSpPr>
          <p:cNvPr id="942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7A57A0-9F53-4C74-BF29-4668DA95C1DB}" type="slidenum">
              <a:rPr lang="en-US"/>
              <a:pPr/>
              <a:t>44</a:t>
            </a:fld>
            <a:endParaRPr lang="en-US"/>
          </a:p>
        </p:txBody>
      </p:sp>
      <p:sp>
        <p:nvSpPr>
          <p:cNvPr id="952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D48942-6708-424B-A509-57700BAB15E8}" type="slidenum">
              <a:rPr lang="en-US"/>
              <a:pPr/>
              <a:t>45</a:t>
            </a:fld>
            <a:endParaRPr lang="en-US"/>
          </a:p>
        </p:txBody>
      </p:sp>
      <p:sp>
        <p:nvSpPr>
          <p:cNvPr id="962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F43B5B-6240-487E-AA76-7549AB4129B3}" type="slidenum">
              <a:rPr lang="en-US"/>
              <a:pPr/>
              <a:t>46</a:t>
            </a:fld>
            <a:endParaRPr lang="en-US"/>
          </a:p>
        </p:txBody>
      </p:sp>
      <p:sp>
        <p:nvSpPr>
          <p:cNvPr id="972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09C15A0-520F-4C5E-ACE3-B55D78148915}" type="slidenum">
              <a:rPr lang="en-US"/>
              <a:pPr/>
              <a:t>5</a:t>
            </a:fld>
            <a:endParaRPr lang="en-US"/>
          </a:p>
        </p:txBody>
      </p:sp>
      <p:sp>
        <p:nvSpPr>
          <p:cNvPr id="552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269EEE-82E6-4CC9-9943-879910893EC2}" type="slidenum">
              <a:rPr lang="en-US"/>
              <a:pPr/>
              <a:t>6</a:t>
            </a:fld>
            <a:endParaRPr lang="en-US"/>
          </a:p>
        </p:txBody>
      </p:sp>
      <p:sp>
        <p:nvSpPr>
          <p:cNvPr id="563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4F42A0-0A25-4C1A-9634-CA03ED4A6BCD}" type="slidenum">
              <a:rPr lang="en-US"/>
              <a:pPr/>
              <a:t>7</a:t>
            </a:fld>
            <a:endParaRPr lang="en-US"/>
          </a:p>
        </p:txBody>
      </p:sp>
      <p:sp>
        <p:nvSpPr>
          <p:cNvPr id="573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0705CC-7CC4-4654-A4E6-F54203E48B23}" type="slidenum">
              <a:rPr lang="en-US"/>
              <a:pPr/>
              <a:t>8</a:t>
            </a:fld>
            <a:endParaRPr lang="en-US"/>
          </a:p>
        </p:txBody>
      </p:sp>
      <p:sp>
        <p:nvSpPr>
          <p:cNvPr id="583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5B5603-57E0-4DDB-AD2B-1D66D1E6BFF8}" type="slidenum">
              <a:rPr lang="en-US"/>
              <a:pPr/>
              <a:t>9</a:t>
            </a:fld>
            <a:endParaRPr lang="en-US"/>
          </a:p>
        </p:txBody>
      </p:sp>
      <p:sp>
        <p:nvSpPr>
          <p:cNvPr id="593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4213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7671FAB-4ED7-406C-896B-48F6C0F94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B667777-8FEB-4052-8969-80A88E0ED9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7813"/>
            <a:ext cx="2052637" cy="5834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05513" cy="5834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7E86652-68A4-4D4D-8EF4-D063FFB82F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10550" cy="1120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10550" cy="45116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457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76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6553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fld id="{7C76CC12-375D-47FC-BC1A-5954FEB42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10550" cy="1120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9075" cy="451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29075" cy="451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76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3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fld id="{7D3937A5-73F1-4920-AFF2-00610052BA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10550" cy="1120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0550" cy="2179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2238"/>
            <a:ext cx="8210550" cy="21796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76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3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fld id="{738D434B-DCA1-446B-91CC-FDE5ADB6DC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0C01C05-4F42-4240-BB45-40C47AA0B5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73512F9-FB26-469C-BD40-F30C5119A5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3110AAD-F9B4-46FE-8B76-6033C5D91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29075" cy="4506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604963"/>
            <a:ext cx="4029075" cy="4506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C43079C-A3D3-49BB-BD49-0A4EC8D983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BC5C64-0171-4148-ADC2-20D5B194C7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7C2546-2E27-4ECA-BC3B-1B2E9B22C7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05317A3-658D-41F2-A96C-E38A9F17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05CFD2F-4D81-43F7-B63C-48C4019A3A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A94D26-6EF0-447B-A62F-20EB5AD85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55B1C69-D020-4B91-86E2-A4314D2AC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4A52D8C-EC43-4568-A2A9-C8ED3FD04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604963"/>
            <a:ext cx="2052637" cy="4506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05513" cy="4506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3FE5D0C-E450-4242-A8B1-241F93AE3C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92275"/>
            <a:ext cx="7753350" cy="1717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76550" cy="4381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3638"/>
            <a:ext cx="2114550" cy="438150"/>
          </a:xfrm>
        </p:spPr>
        <p:txBody>
          <a:bodyPr/>
          <a:lstStyle>
            <a:lvl1pPr>
              <a:defRPr/>
            </a:lvl1pPr>
          </a:lstStyle>
          <a:p>
            <a:fld id="{63E58C0E-6F86-40FD-BAC7-BD8F6DE135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981C6DE-8AA6-4C28-A64F-3399F84B93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29075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A6C5621-BFC3-4A7E-A69A-192C326C50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9D47FAB-2212-492E-B75A-525D5AB10E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8266802-08F4-49E1-8040-4CED7AAC6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78A78C6-EAA6-4F79-9A91-80E38E3AC3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BD9CF0A-44ED-4130-BCAE-3D00CCF7F2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CE873B8-14B4-404A-8EE8-39FC6D1AA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1588" y="0"/>
            <a:ext cx="9137650" cy="6840538"/>
            <a:chOff x="1" y="0"/>
            <a:chExt cx="5756" cy="4309"/>
          </a:xfrm>
        </p:grpSpPr>
        <p:sp>
          <p:nvSpPr>
            <p:cNvPr id="1026" name="Freeform 2"/>
            <p:cNvSpPr>
              <a:spLocks noChangeArrowheads="1"/>
            </p:cNvSpPr>
            <p:nvPr/>
          </p:nvSpPr>
          <p:spPr bwMode="auto">
            <a:xfrm>
              <a:off x="5044" y="2625"/>
              <a:ext cx="713" cy="1683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Freeform 3"/>
            <p:cNvSpPr>
              <a:spLocks noChangeArrowheads="1"/>
            </p:cNvSpPr>
            <p:nvPr/>
          </p:nvSpPr>
          <p:spPr bwMode="auto">
            <a:xfrm>
              <a:off x="5385" y="3793"/>
              <a:ext cx="372" cy="516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5679" y="4213"/>
              <a:ext cx="78" cy="96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9" name="Group 5"/>
            <p:cNvGrpSpPr>
              <a:grpSpLocks/>
            </p:cNvGrpSpPr>
            <p:nvPr/>
          </p:nvGrpSpPr>
          <p:grpSpPr bwMode="auto">
            <a:xfrm>
              <a:off x="288" y="0"/>
              <a:ext cx="5090" cy="4308"/>
              <a:chOff x="288" y="0"/>
              <a:chExt cx="5090" cy="4308"/>
            </a:xfrm>
          </p:grpSpPr>
          <p:sp>
            <p:nvSpPr>
              <p:cNvPr id="1030" name="Freeform 6"/>
              <p:cNvSpPr>
                <a:spLocks noChangeArrowheads="1"/>
              </p:cNvSpPr>
              <p:nvPr/>
            </p:nvSpPr>
            <p:spPr bwMode="auto">
              <a:xfrm>
                <a:off x="2788" y="0"/>
                <a:ext cx="66" cy="43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" name="Freeform 7"/>
              <p:cNvSpPr>
                <a:spLocks noChangeArrowheads="1"/>
              </p:cNvSpPr>
              <p:nvPr/>
            </p:nvSpPr>
            <p:spPr bwMode="auto">
              <a:xfrm>
                <a:off x="3087" y="0"/>
                <a:ext cx="168" cy="430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" name="Freeform 8"/>
              <p:cNvSpPr>
                <a:spLocks noChangeArrowheads="1"/>
              </p:cNvSpPr>
              <p:nvPr/>
            </p:nvSpPr>
            <p:spPr bwMode="auto">
              <a:xfrm>
                <a:off x="3356" y="0"/>
                <a:ext cx="331" cy="4308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" name="Freeform 9"/>
              <p:cNvSpPr>
                <a:spLocks noChangeArrowheads="1"/>
              </p:cNvSpPr>
              <p:nvPr/>
            </p:nvSpPr>
            <p:spPr bwMode="auto">
              <a:xfrm>
                <a:off x="3674" y="0"/>
                <a:ext cx="421" cy="4308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" name="Freeform 10"/>
              <p:cNvSpPr>
                <a:spLocks noChangeArrowheads="1"/>
              </p:cNvSpPr>
              <p:nvPr/>
            </p:nvSpPr>
            <p:spPr bwMode="auto">
              <a:xfrm>
                <a:off x="3944" y="0"/>
                <a:ext cx="551" cy="4308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Freeform 11"/>
              <p:cNvSpPr>
                <a:spLocks noChangeArrowheads="1"/>
              </p:cNvSpPr>
              <p:nvPr/>
            </p:nvSpPr>
            <p:spPr bwMode="auto">
              <a:xfrm>
                <a:off x="4244" y="0"/>
                <a:ext cx="683" cy="4308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Freeform 12"/>
              <p:cNvSpPr>
                <a:spLocks noChangeArrowheads="1"/>
              </p:cNvSpPr>
              <p:nvPr/>
            </p:nvSpPr>
            <p:spPr bwMode="auto">
              <a:xfrm>
                <a:off x="4520" y="0"/>
                <a:ext cx="858" cy="4308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Freeform 13"/>
              <p:cNvSpPr>
                <a:spLocks noChangeArrowheads="1"/>
              </p:cNvSpPr>
              <p:nvPr/>
            </p:nvSpPr>
            <p:spPr bwMode="auto">
              <a:xfrm>
                <a:off x="2398" y="0"/>
                <a:ext cx="144" cy="4308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Freeform 14"/>
              <p:cNvSpPr>
                <a:spLocks noChangeArrowheads="1"/>
              </p:cNvSpPr>
              <p:nvPr/>
            </p:nvSpPr>
            <p:spPr bwMode="auto">
              <a:xfrm>
                <a:off x="1966" y="0"/>
                <a:ext cx="294" cy="4308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Freeform 15"/>
              <p:cNvSpPr>
                <a:spLocks noChangeArrowheads="1"/>
              </p:cNvSpPr>
              <p:nvPr/>
            </p:nvSpPr>
            <p:spPr bwMode="auto">
              <a:xfrm>
                <a:off x="1565" y="0"/>
                <a:ext cx="419" cy="4308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Freeform 16"/>
              <p:cNvSpPr>
                <a:spLocks noChangeArrowheads="1"/>
              </p:cNvSpPr>
              <p:nvPr/>
            </p:nvSpPr>
            <p:spPr bwMode="auto">
              <a:xfrm>
                <a:off x="1127" y="0"/>
                <a:ext cx="569" cy="4308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Freeform 17"/>
              <p:cNvSpPr>
                <a:spLocks noChangeArrowheads="1"/>
              </p:cNvSpPr>
              <p:nvPr/>
            </p:nvSpPr>
            <p:spPr bwMode="auto">
              <a:xfrm>
                <a:off x="702" y="0"/>
                <a:ext cx="731" cy="4308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Freeform 18"/>
              <p:cNvSpPr>
                <a:spLocks noChangeArrowheads="1"/>
              </p:cNvSpPr>
              <p:nvPr/>
            </p:nvSpPr>
            <p:spPr bwMode="auto">
              <a:xfrm>
                <a:off x="288" y="0"/>
                <a:ext cx="834" cy="4308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3" name="Freeform 19"/>
            <p:cNvSpPr>
              <a:spLocks noChangeArrowheads="1"/>
            </p:cNvSpPr>
            <p:nvPr/>
          </p:nvSpPr>
          <p:spPr bwMode="auto">
            <a:xfrm>
              <a:off x="6" y="2900"/>
              <a:ext cx="600" cy="140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 noChangeArrowheads="1"/>
            </p:cNvSpPr>
            <p:nvPr/>
          </p:nvSpPr>
          <p:spPr bwMode="auto">
            <a:xfrm>
              <a:off x="6" y="3889"/>
              <a:ext cx="222" cy="42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 noChangeArrowheads="1"/>
            </p:cNvSpPr>
            <p:nvPr/>
          </p:nvSpPr>
          <p:spPr bwMode="auto">
            <a:xfrm>
              <a:off x="4775" y="0"/>
              <a:ext cx="978" cy="1780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 noChangeArrowheads="1"/>
            </p:cNvSpPr>
            <p:nvPr/>
          </p:nvSpPr>
          <p:spPr bwMode="auto">
            <a:xfrm>
              <a:off x="5040" y="0"/>
              <a:ext cx="713" cy="839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 noChangeArrowheads="1"/>
            </p:cNvSpPr>
            <p:nvPr/>
          </p:nvSpPr>
          <p:spPr bwMode="auto">
            <a:xfrm>
              <a:off x="5351" y="0"/>
              <a:ext cx="402" cy="408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 noChangeArrowheads="1"/>
            </p:cNvSpPr>
            <p:nvPr/>
          </p:nvSpPr>
          <p:spPr bwMode="auto">
            <a:xfrm>
              <a:off x="6" y="0"/>
              <a:ext cx="852" cy="1402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 noChangeArrowheads="1"/>
            </p:cNvSpPr>
            <p:nvPr/>
          </p:nvSpPr>
          <p:spPr bwMode="auto">
            <a:xfrm>
              <a:off x="6" y="0"/>
              <a:ext cx="582" cy="593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 noChangeArrowheads="1"/>
            </p:cNvSpPr>
            <p:nvPr/>
          </p:nvSpPr>
          <p:spPr bwMode="auto">
            <a:xfrm>
              <a:off x="6" y="0"/>
              <a:ext cx="264" cy="246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1" y="2748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1" y="2355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" y="3141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4" name="Group 30"/>
            <p:cNvGrpSpPr>
              <a:grpSpLocks/>
            </p:cNvGrpSpPr>
            <p:nvPr/>
          </p:nvGrpSpPr>
          <p:grpSpPr bwMode="auto">
            <a:xfrm>
              <a:off x="1" y="392"/>
              <a:ext cx="5750" cy="1564"/>
              <a:chOff x="1" y="392"/>
              <a:chExt cx="5750" cy="1564"/>
            </a:xfrm>
          </p:grpSpPr>
          <p:sp>
            <p:nvSpPr>
              <p:cNvPr id="1055" name="Line 31"/>
              <p:cNvSpPr>
                <a:spLocks noChangeShapeType="1"/>
              </p:cNvSpPr>
              <p:nvPr/>
            </p:nvSpPr>
            <p:spPr bwMode="auto">
              <a:xfrm>
                <a:off x="1" y="783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Line 32"/>
              <p:cNvSpPr>
                <a:spLocks noChangeShapeType="1"/>
              </p:cNvSpPr>
              <p:nvPr/>
            </p:nvSpPr>
            <p:spPr bwMode="auto">
              <a:xfrm>
                <a:off x="1" y="1957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Line 33"/>
              <p:cNvSpPr>
                <a:spLocks noChangeShapeType="1"/>
              </p:cNvSpPr>
              <p:nvPr/>
            </p:nvSpPr>
            <p:spPr bwMode="auto">
              <a:xfrm>
                <a:off x="1" y="156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Line 34"/>
              <p:cNvSpPr>
                <a:spLocks noChangeShapeType="1"/>
              </p:cNvSpPr>
              <p:nvPr/>
            </p:nvSpPr>
            <p:spPr bwMode="auto">
              <a:xfrm>
                <a:off x="1" y="117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Line 35"/>
              <p:cNvSpPr>
                <a:spLocks noChangeShapeType="1"/>
              </p:cNvSpPr>
              <p:nvPr/>
            </p:nvSpPr>
            <p:spPr bwMode="auto">
              <a:xfrm>
                <a:off x="1" y="392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1" y="3927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>
              <a:off x="1" y="3534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10550" cy="1120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1455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64" name="Rectangle 40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655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1455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5520C732-36A9-4F49-88A7-FB0AAF188BA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0550" cy="451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381000" y="1371600"/>
            <a:ext cx="8382000" cy="1588"/>
          </a:xfrm>
          <a:prstGeom prst="line">
            <a:avLst/>
          </a:prstGeom>
          <a:noFill/>
          <a:ln w="5724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68" name="Picture 44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77200" y="5943600"/>
            <a:ext cx="67945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3" r:id="rId12"/>
    <p:sldLayoutId id="2147483674" r:id="rId13"/>
    <p:sldLayoutId id="2147483675" r:id="rId14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2pPr>
      <a:lvl3pPr marL="1143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3pPr>
      <a:lvl4pPr marL="1600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4pPr>
      <a:lvl5pPr marL="20574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0" y="0"/>
            <a:ext cx="9137650" cy="6840538"/>
            <a:chOff x="0" y="0"/>
            <a:chExt cx="5756" cy="4309"/>
          </a:xfrm>
        </p:grpSpPr>
        <p:sp>
          <p:nvSpPr>
            <p:cNvPr id="2050" name="Freeform 2"/>
            <p:cNvSpPr>
              <a:spLocks noChangeArrowheads="1"/>
            </p:cNvSpPr>
            <p:nvPr/>
          </p:nvSpPr>
          <p:spPr bwMode="auto">
            <a:xfrm>
              <a:off x="5043" y="2625"/>
              <a:ext cx="713" cy="1683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Freeform 3"/>
            <p:cNvSpPr>
              <a:spLocks noChangeArrowheads="1"/>
            </p:cNvSpPr>
            <p:nvPr/>
          </p:nvSpPr>
          <p:spPr bwMode="auto">
            <a:xfrm>
              <a:off x="5384" y="3793"/>
              <a:ext cx="372" cy="516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Freeform 4"/>
            <p:cNvSpPr>
              <a:spLocks noChangeArrowheads="1"/>
            </p:cNvSpPr>
            <p:nvPr/>
          </p:nvSpPr>
          <p:spPr bwMode="auto">
            <a:xfrm>
              <a:off x="5678" y="4213"/>
              <a:ext cx="78" cy="96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287" y="0"/>
              <a:ext cx="5090" cy="4308"/>
              <a:chOff x="287" y="0"/>
              <a:chExt cx="5090" cy="4308"/>
            </a:xfrm>
          </p:grpSpPr>
          <p:sp>
            <p:nvSpPr>
              <p:cNvPr id="2054" name="Freeform 6"/>
              <p:cNvSpPr>
                <a:spLocks noChangeArrowheads="1"/>
              </p:cNvSpPr>
              <p:nvPr/>
            </p:nvSpPr>
            <p:spPr bwMode="auto">
              <a:xfrm>
                <a:off x="2787" y="0"/>
                <a:ext cx="66" cy="43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5" name="Freeform 7"/>
              <p:cNvSpPr>
                <a:spLocks noChangeArrowheads="1"/>
              </p:cNvSpPr>
              <p:nvPr/>
            </p:nvSpPr>
            <p:spPr bwMode="auto">
              <a:xfrm>
                <a:off x="3087" y="0"/>
                <a:ext cx="168" cy="430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6" name="Freeform 8"/>
              <p:cNvSpPr>
                <a:spLocks noChangeArrowheads="1"/>
              </p:cNvSpPr>
              <p:nvPr/>
            </p:nvSpPr>
            <p:spPr bwMode="auto">
              <a:xfrm>
                <a:off x="3356" y="0"/>
                <a:ext cx="331" cy="4308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" name="Freeform 9"/>
              <p:cNvSpPr>
                <a:spLocks noChangeArrowheads="1"/>
              </p:cNvSpPr>
              <p:nvPr/>
            </p:nvSpPr>
            <p:spPr bwMode="auto">
              <a:xfrm>
                <a:off x="3673" y="0"/>
                <a:ext cx="421" cy="4308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" name="Freeform 10"/>
              <p:cNvSpPr>
                <a:spLocks noChangeArrowheads="1"/>
              </p:cNvSpPr>
              <p:nvPr/>
            </p:nvSpPr>
            <p:spPr bwMode="auto">
              <a:xfrm>
                <a:off x="3943" y="0"/>
                <a:ext cx="552" cy="4308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" name="Freeform 11"/>
              <p:cNvSpPr>
                <a:spLocks noChangeArrowheads="1"/>
              </p:cNvSpPr>
              <p:nvPr/>
            </p:nvSpPr>
            <p:spPr bwMode="auto">
              <a:xfrm>
                <a:off x="4243" y="0"/>
                <a:ext cx="684" cy="4308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Freeform 12"/>
              <p:cNvSpPr>
                <a:spLocks noChangeArrowheads="1"/>
              </p:cNvSpPr>
              <p:nvPr/>
            </p:nvSpPr>
            <p:spPr bwMode="auto">
              <a:xfrm>
                <a:off x="4519" y="0"/>
                <a:ext cx="858" cy="4308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" name="Freeform 13"/>
              <p:cNvSpPr>
                <a:spLocks noChangeArrowheads="1"/>
              </p:cNvSpPr>
              <p:nvPr/>
            </p:nvSpPr>
            <p:spPr bwMode="auto">
              <a:xfrm>
                <a:off x="2397" y="0"/>
                <a:ext cx="144" cy="4308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" name="Freeform 14"/>
              <p:cNvSpPr>
                <a:spLocks noChangeArrowheads="1"/>
              </p:cNvSpPr>
              <p:nvPr/>
            </p:nvSpPr>
            <p:spPr bwMode="auto">
              <a:xfrm>
                <a:off x="1965" y="0"/>
                <a:ext cx="294" cy="4308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" name="Freeform 15"/>
              <p:cNvSpPr>
                <a:spLocks noChangeArrowheads="1"/>
              </p:cNvSpPr>
              <p:nvPr/>
            </p:nvSpPr>
            <p:spPr bwMode="auto">
              <a:xfrm>
                <a:off x="1564" y="0"/>
                <a:ext cx="419" cy="4308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" name="Freeform 16"/>
              <p:cNvSpPr>
                <a:spLocks noChangeArrowheads="1"/>
              </p:cNvSpPr>
              <p:nvPr/>
            </p:nvSpPr>
            <p:spPr bwMode="auto">
              <a:xfrm>
                <a:off x="1126" y="0"/>
                <a:ext cx="569" cy="4308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" name="Freeform 17"/>
              <p:cNvSpPr>
                <a:spLocks noChangeArrowheads="1"/>
              </p:cNvSpPr>
              <p:nvPr/>
            </p:nvSpPr>
            <p:spPr bwMode="auto">
              <a:xfrm>
                <a:off x="700" y="0"/>
                <a:ext cx="731" cy="4308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" name="Freeform 18"/>
              <p:cNvSpPr>
                <a:spLocks noChangeArrowheads="1"/>
              </p:cNvSpPr>
              <p:nvPr/>
            </p:nvSpPr>
            <p:spPr bwMode="auto">
              <a:xfrm>
                <a:off x="287" y="0"/>
                <a:ext cx="834" cy="4308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4387"/>
                  </a:gs>
                  <a:gs pos="100000">
                    <a:srgbClr val="0066CC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67" name="Freeform 19"/>
            <p:cNvSpPr>
              <a:spLocks noChangeArrowheads="1"/>
            </p:cNvSpPr>
            <p:nvPr/>
          </p:nvSpPr>
          <p:spPr bwMode="auto">
            <a:xfrm>
              <a:off x="5" y="2900"/>
              <a:ext cx="600" cy="140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 noChangeArrowheads="1"/>
            </p:cNvSpPr>
            <p:nvPr/>
          </p:nvSpPr>
          <p:spPr bwMode="auto">
            <a:xfrm>
              <a:off x="5" y="3889"/>
              <a:ext cx="222" cy="42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rgbClr val="002347"/>
                </a:gs>
                <a:gs pos="100000">
                  <a:srgbClr val="003B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Freeform 21"/>
            <p:cNvSpPr>
              <a:spLocks noChangeArrowheads="1"/>
            </p:cNvSpPr>
            <p:nvPr/>
          </p:nvSpPr>
          <p:spPr bwMode="auto">
            <a:xfrm>
              <a:off x="4774" y="0"/>
              <a:ext cx="978" cy="1780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Freeform 22"/>
            <p:cNvSpPr>
              <a:spLocks noChangeArrowheads="1"/>
            </p:cNvSpPr>
            <p:nvPr/>
          </p:nvSpPr>
          <p:spPr bwMode="auto">
            <a:xfrm>
              <a:off x="5039" y="0"/>
              <a:ext cx="713" cy="839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 noChangeArrowheads="1"/>
            </p:cNvSpPr>
            <p:nvPr/>
          </p:nvSpPr>
          <p:spPr bwMode="auto">
            <a:xfrm>
              <a:off x="5350" y="0"/>
              <a:ext cx="402" cy="408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 noChangeArrowheads="1"/>
            </p:cNvSpPr>
            <p:nvPr/>
          </p:nvSpPr>
          <p:spPr bwMode="auto">
            <a:xfrm>
              <a:off x="5" y="0"/>
              <a:ext cx="852" cy="1402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rgbClr val="005FBF"/>
                </a:gs>
                <a:gs pos="100000">
                  <a:srgbClr val="0066CC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 noChangeArrowheads="1"/>
            </p:cNvSpPr>
            <p:nvPr/>
          </p:nvSpPr>
          <p:spPr bwMode="auto">
            <a:xfrm>
              <a:off x="5" y="0"/>
              <a:ext cx="582" cy="593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 noChangeArrowheads="1"/>
            </p:cNvSpPr>
            <p:nvPr/>
          </p:nvSpPr>
          <p:spPr bwMode="auto">
            <a:xfrm>
              <a:off x="5" y="0"/>
              <a:ext cx="264" cy="246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066C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Line 27"/>
            <p:cNvSpPr>
              <a:spLocks noChangeShapeType="1"/>
            </p:cNvSpPr>
            <p:nvPr/>
          </p:nvSpPr>
          <p:spPr bwMode="auto">
            <a:xfrm>
              <a:off x="0" y="2748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Line 28"/>
            <p:cNvSpPr>
              <a:spLocks noChangeShapeType="1"/>
            </p:cNvSpPr>
            <p:nvPr/>
          </p:nvSpPr>
          <p:spPr bwMode="auto">
            <a:xfrm>
              <a:off x="0" y="2355"/>
              <a:ext cx="5751" cy="0"/>
            </a:xfrm>
            <a:prstGeom prst="line">
              <a:avLst/>
            </a:prstGeom>
            <a:noFill/>
            <a:ln w="15840">
              <a:solidFill>
                <a:srgbClr val="0066CC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>
              <a:off x="0" y="3141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8" name="Group 30"/>
            <p:cNvGrpSpPr>
              <a:grpSpLocks/>
            </p:cNvGrpSpPr>
            <p:nvPr/>
          </p:nvGrpSpPr>
          <p:grpSpPr bwMode="auto">
            <a:xfrm>
              <a:off x="0" y="392"/>
              <a:ext cx="5750" cy="1564"/>
              <a:chOff x="0" y="392"/>
              <a:chExt cx="5750" cy="1564"/>
            </a:xfrm>
          </p:grpSpPr>
          <p:sp>
            <p:nvSpPr>
              <p:cNvPr id="2079" name="Line 31"/>
              <p:cNvSpPr>
                <a:spLocks noChangeShapeType="1"/>
              </p:cNvSpPr>
              <p:nvPr/>
            </p:nvSpPr>
            <p:spPr bwMode="auto">
              <a:xfrm>
                <a:off x="0" y="783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Line 32"/>
              <p:cNvSpPr>
                <a:spLocks noChangeShapeType="1"/>
              </p:cNvSpPr>
              <p:nvPr/>
            </p:nvSpPr>
            <p:spPr bwMode="auto">
              <a:xfrm>
                <a:off x="0" y="1957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" name="Line 33"/>
              <p:cNvSpPr>
                <a:spLocks noChangeShapeType="1"/>
              </p:cNvSpPr>
              <p:nvPr/>
            </p:nvSpPr>
            <p:spPr bwMode="auto">
              <a:xfrm>
                <a:off x="0" y="156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" name="Line 34"/>
              <p:cNvSpPr>
                <a:spLocks noChangeShapeType="1"/>
              </p:cNvSpPr>
              <p:nvPr/>
            </p:nvSpPr>
            <p:spPr bwMode="auto">
              <a:xfrm>
                <a:off x="0" y="1174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3" name="Line 35"/>
              <p:cNvSpPr>
                <a:spLocks noChangeShapeType="1"/>
              </p:cNvSpPr>
              <p:nvPr/>
            </p:nvSpPr>
            <p:spPr bwMode="auto">
              <a:xfrm>
                <a:off x="0" y="392"/>
                <a:ext cx="5750" cy="0"/>
              </a:xfrm>
              <a:prstGeom prst="line">
                <a:avLst/>
              </a:prstGeom>
              <a:noFill/>
              <a:ln w="15840">
                <a:solidFill>
                  <a:srgbClr val="0066CC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>
              <a:off x="0" y="3927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>
              <a:off x="0" y="3534"/>
              <a:ext cx="5751" cy="0"/>
            </a:xfrm>
            <a:prstGeom prst="line">
              <a:avLst/>
            </a:prstGeom>
            <a:noFill/>
            <a:ln w="15840">
              <a:solidFill>
                <a:srgbClr val="003B7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86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92275"/>
            <a:ext cx="7753350" cy="171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87" name="Rectangle 39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1455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088" name="Rectangle 40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655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089" name="Rectangle 41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14550" cy="438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fld id="{9B8F496B-C2FA-4991-A710-95A9BEB195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0550" cy="4506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marL="742950" indent="-28575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2pPr>
      <a:lvl3pPr marL="1143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3pPr>
      <a:lvl4pPr marL="1600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4pPr>
      <a:lvl5pPr marL="20574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CCEC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sl.net/mcarv/nts.htm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mailto:kg6ila@arrl.net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524000"/>
          </a:xfrm>
          <a:ln/>
        </p:spPr>
        <p:txBody>
          <a:bodyPr anchor="ctr"/>
          <a:lstStyle/>
          <a:p>
            <a:pPr algn="l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National Traffic System (NTS)</a:t>
            </a:r>
            <a:br>
              <a:rPr lang="en-US"/>
            </a:br>
            <a:r>
              <a:rPr lang="en-US" i="1"/>
              <a:t>An Introduction</a:t>
            </a:r>
            <a:r>
              <a:rPr lang="en-US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905000"/>
            <a:ext cx="2795588" cy="281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1000" y="2133600"/>
            <a:ext cx="4800600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Aft>
                <a:spcPts val="60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Greg Szpunar, N2GS, </a:t>
            </a: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NTS Official Relay Station, </a:t>
            </a: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NTS Digital Relay Station</a:t>
            </a:r>
          </a:p>
          <a:p>
            <a:pPr algn="ctr">
              <a:spcAft>
                <a:spcPts val="60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Dave Struebel, WB2FTX,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Section Traffic Manager</a:t>
            </a: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ARRL Northern New Jersey Section</a:t>
            </a: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Eastern Area Digital Coordinator, NTSD</a:t>
            </a: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2" charset="0"/>
            </a:endParaRP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2" charset="0"/>
            </a:endParaRP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2" charset="0"/>
            </a:endParaRP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2" charset="0"/>
            </a:endParaRPr>
          </a:p>
          <a:p>
            <a:pPr algn="ctr">
              <a:spcAft>
                <a:spcPts val="450"/>
              </a:spcAft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Updated June 2012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1"/>
          <p:cNvGrpSpPr>
            <a:grpSpLocks/>
          </p:cNvGrpSpPr>
          <p:nvPr/>
        </p:nvGrpSpPr>
        <p:grpSpPr bwMode="auto">
          <a:xfrm>
            <a:off x="838200" y="533400"/>
            <a:ext cx="8142288" cy="5175250"/>
            <a:chOff x="528" y="336"/>
            <a:chExt cx="5129" cy="3260"/>
          </a:xfrm>
        </p:grpSpPr>
        <p:pic>
          <p:nvPicPr>
            <p:cNvPr id="1331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4811" t="3339" r="2405"/>
            <a:stretch>
              <a:fillRect/>
            </a:stretch>
          </p:blipFill>
          <p:spPr bwMode="auto">
            <a:xfrm>
              <a:off x="576" y="336"/>
              <a:ext cx="4698" cy="32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grpSp>
          <p:nvGrpSpPr>
            <p:cNvPr id="13315" name="Group 3"/>
            <p:cNvGrpSpPr>
              <a:grpSpLocks/>
            </p:cNvGrpSpPr>
            <p:nvPr/>
          </p:nvGrpSpPr>
          <p:grpSpPr bwMode="auto">
            <a:xfrm>
              <a:off x="528" y="960"/>
              <a:ext cx="5129" cy="2056"/>
              <a:chOff x="528" y="960"/>
              <a:chExt cx="5129" cy="2056"/>
            </a:xfrm>
          </p:grpSpPr>
          <p:sp>
            <p:nvSpPr>
              <p:cNvPr id="13316" name="Rectangle 4"/>
              <p:cNvSpPr>
                <a:spLocks noChangeArrowheads="1"/>
              </p:cNvSpPr>
              <p:nvPr/>
            </p:nvSpPr>
            <p:spPr bwMode="auto">
              <a:xfrm>
                <a:off x="768" y="960"/>
                <a:ext cx="4457" cy="13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704          R          C        N2GS           14       CHESTER NJ     1830       JUL 2</a:t>
                </a:r>
              </a:p>
            </p:txBody>
          </p:sp>
          <p:sp>
            <p:nvSpPr>
              <p:cNvPr id="13317" name="Rectangle 5"/>
              <p:cNvSpPr>
                <a:spLocks noChangeArrowheads="1"/>
              </p:cNvSpPr>
              <p:nvPr/>
            </p:nvSpPr>
            <p:spPr bwMode="auto">
              <a:xfrm>
                <a:off x="720" y="2695"/>
                <a:ext cx="4937" cy="13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GREG SZPUNAR N2GS</a:t>
                </a:r>
              </a:p>
            </p:txBody>
          </p:sp>
          <p:sp>
            <p:nvSpPr>
              <p:cNvPr id="13318" name="Rectangle 6"/>
              <p:cNvSpPr>
                <a:spLocks noChangeArrowheads="1"/>
              </p:cNvSpPr>
              <p:nvPr/>
            </p:nvSpPr>
            <p:spPr bwMode="auto">
              <a:xfrm>
                <a:off x="864" y="1247"/>
                <a:ext cx="1578" cy="37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JOE SMITH KC2XXY</a:t>
                </a:r>
                <a:b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</a:b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1234 SECOND ST</a:t>
                </a:r>
                <a:b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</a:b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SUMMIT NJ 07901</a:t>
                </a:r>
              </a:p>
            </p:txBody>
          </p:sp>
          <p:sp>
            <p:nvSpPr>
              <p:cNvPr id="13319" name="Rectangle 7"/>
              <p:cNvSpPr>
                <a:spLocks noChangeArrowheads="1"/>
              </p:cNvSpPr>
              <p:nvPr/>
            </p:nvSpPr>
            <p:spPr bwMode="auto">
              <a:xfrm>
                <a:off x="1679" y="1727"/>
                <a:ext cx="954" cy="186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650-123-4567</a:t>
                </a:r>
              </a:p>
            </p:txBody>
          </p:sp>
          <p:sp>
            <p:nvSpPr>
              <p:cNvPr id="13320" name="Rectangle 8"/>
              <p:cNvSpPr>
                <a:spLocks noChangeArrowheads="1"/>
              </p:cNvSpPr>
              <p:nvPr/>
            </p:nvSpPr>
            <p:spPr bwMode="auto">
              <a:xfrm>
                <a:off x="528" y="2830"/>
                <a:ext cx="4937" cy="186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7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                                              a</a:t>
                </a: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4" charset="0"/>
                  </a:rPr>
                  <a:t>ustin AK2US    7/2/03     2112 EDT  </a:t>
                </a:r>
              </a:p>
            </p:txBody>
          </p:sp>
          <p:sp>
            <p:nvSpPr>
              <p:cNvPr id="13321" name="Text Box 9"/>
              <p:cNvSpPr txBox="1">
                <a:spLocks noChangeArrowheads="1"/>
              </p:cNvSpPr>
              <p:nvPr/>
            </p:nvSpPr>
            <p:spPr bwMode="auto">
              <a:xfrm>
                <a:off x="720" y="1871"/>
                <a:ext cx="4313" cy="50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THIS                               IS                             THE                          ARRL                  RADIOGRAM                                   FORM                         XRAY                         DETAIL                           TO                      FOLLOW           XRAY                           HAVE                          FUN                            73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3063"/>
            <a:ext cx="8229600" cy="9493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ARRL Radiogram Form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676400"/>
            <a:ext cx="4195763" cy="4197350"/>
          </a:xfrm>
          <a:ln/>
        </p:spPr>
        <p:txBody>
          <a:bodyPr/>
          <a:lstStyle/>
          <a:p>
            <a:pPr marL="323850" indent="-323850">
              <a:lnSpc>
                <a:spcPct val="90000"/>
              </a:lnSpc>
              <a:spcBef>
                <a:spcPts val="325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300" b="1">
                <a:solidFill>
                  <a:srgbClr val="FFFF00"/>
                </a:solidFill>
              </a:rPr>
              <a:t>Preamble:</a:t>
            </a:r>
            <a:r>
              <a:rPr lang="en-US" sz="1300"/>
              <a:t> Message number, precedence, HX (optional handling code), station of origin, check (text word count), place of origin, time filed (optional), and date.</a:t>
            </a:r>
            <a:br>
              <a:rPr lang="en-US" sz="1300"/>
            </a:br>
            <a:endParaRPr lang="en-US" sz="1300"/>
          </a:p>
          <a:p>
            <a:pPr marL="323850" indent="-323850">
              <a:lnSpc>
                <a:spcPct val="90000"/>
              </a:lnSpc>
              <a:spcBef>
                <a:spcPts val="325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300" b="1">
                <a:solidFill>
                  <a:srgbClr val="FFFF00"/>
                </a:solidFill>
              </a:rPr>
              <a:t>Addressee: </a:t>
            </a:r>
            <a:r>
              <a:rPr lang="en-US" sz="1300"/>
              <a:t>Name, call sign (if a ham), </a:t>
            </a:r>
            <a:br>
              <a:rPr lang="en-US" sz="1300"/>
            </a:br>
            <a:r>
              <a:rPr lang="en-US" sz="1300"/>
              <a:t>full street address, city, 2-letter state abbreviation, zip code (very important) &amp; telephone (be sure to include area code).</a:t>
            </a:r>
            <a:br>
              <a:rPr lang="en-US" sz="1300"/>
            </a:br>
            <a:endParaRPr lang="en-US" sz="1300"/>
          </a:p>
          <a:p>
            <a:pPr marL="323850" indent="-323850">
              <a:lnSpc>
                <a:spcPct val="90000"/>
              </a:lnSpc>
              <a:spcBef>
                <a:spcPts val="325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300" b="1">
                <a:solidFill>
                  <a:srgbClr val="FFFF00"/>
                </a:solidFill>
              </a:rPr>
              <a:t>This Radio Message was received at:</a:t>
            </a:r>
            <a:br>
              <a:rPr lang="en-US" sz="1300" b="1">
                <a:solidFill>
                  <a:srgbClr val="FFFF00"/>
                </a:solidFill>
              </a:rPr>
            </a:br>
            <a:r>
              <a:rPr lang="en-US" sz="1300"/>
              <a:t>Station identification and location.</a:t>
            </a:r>
            <a:br>
              <a:rPr lang="en-US" sz="1300"/>
            </a:br>
            <a:endParaRPr lang="en-US" sz="1300"/>
          </a:p>
          <a:p>
            <a:pPr marL="323850" indent="-323850">
              <a:lnSpc>
                <a:spcPct val="90000"/>
              </a:lnSpc>
              <a:spcBef>
                <a:spcPts val="325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300" b="1">
                <a:solidFill>
                  <a:srgbClr val="FFFF00"/>
                </a:solidFill>
              </a:rPr>
              <a:t>Text:</a:t>
            </a:r>
            <a:r>
              <a:rPr lang="en-US" sz="1300"/>
              <a:t> 25 words maximum, 5 per line; </a:t>
            </a:r>
            <a:br>
              <a:rPr lang="en-US" sz="1300"/>
            </a:br>
            <a:r>
              <a:rPr lang="en-US" sz="1300"/>
              <a:t>Use the word “xray” for a period (.) and “query” for a question mark (?). Last word </a:t>
            </a:r>
            <a:br>
              <a:rPr lang="en-US" sz="1300"/>
            </a:br>
            <a:r>
              <a:rPr lang="en-US" sz="1300"/>
              <a:t>in salutation (e.g., “73”, “Love”, etc.)</a:t>
            </a:r>
            <a:br>
              <a:rPr lang="en-US" sz="1300"/>
            </a:br>
            <a:endParaRPr lang="en-US" sz="1300"/>
          </a:p>
          <a:p>
            <a:pPr marL="323850" indent="-323850">
              <a:lnSpc>
                <a:spcPct val="90000"/>
              </a:lnSpc>
              <a:spcBef>
                <a:spcPts val="325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300" b="1">
                <a:solidFill>
                  <a:srgbClr val="FFFF00"/>
                </a:solidFill>
              </a:rPr>
              <a:t>Signature:</a:t>
            </a:r>
            <a:r>
              <a:rPr lang="en-US" sz="1300" b="1"/>
              <a:t> </a:t>
            </a:r>
            <a:r>
              <a:rPr lang="en-US" sz="1300"/>
              <a:t>(Write-in above REC’D block) Name &amp; call sign of person who wrote the  message – include full phone number if not a Ham or if new to NTS.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267200" y="5257800"/>
            <a:ext cx="4495800" cy="885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23850" indent="-323850">
              <a:spcBef>
                <a:spcPts val="325"/>
              </a:spcBef>
              <a:buClr>
                <a:srgbClr val="FFFFCC"/>
              </a:buClr>
              <a:buFont typeface="Wingdings" charset="2"/>
              <a:buChar char=""/>
              <a:tabLst>
                <a:tab pos="323850" algn="l"/>
                <a:tab pos="781050" algn="l"/>
                <a:tab pos="1238250" algn="l"/>
                <a:tab pos="1695450" algn="l"/>
                <a:tab pos="2152650" algn="l"/>
                <a:tab pos="2609850" algn="l"/>
                <a:tab pos="3067050" algn="l"/>
                <a:tab pos="3524250" algn="l"/>
                <a:tab pos="3981450" algn="l"/>
                <a:tab pos="4438650" algn="l"/>
                <a:tab pos="4895850" algn="l"/>
                <a:tab pos="5353050" algn="l"/>
                <a:tab pos="5810250" algn="l"/>
                <a:tab pos="6267450" algn="l"/>
                <a:tab pos="6724650" algn="l"/>
                <a:tab pos="7181850" algn="l"/>
                <a:tab pos="7639050" algn="l"/>
                <a:tab pos="8096250" algn="l"/>
                <a:tab pos="8553450" algn="l"/>
                <a:tab pos="9010650" algn="l"/>
                <a:tab pos="9467850" algn="l"/>
              </a:tabLst>
            </a:pPr>
            <a:r>
              <a:rPr lang="en-US" sz="13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REC’D &amp; SENT:</a:t>
            </a:r>
            <a:r>
              <a:rPr lang="en-US" sz="13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2" charset="0"/>
              </a:rPr>
              <a:t> Record the names and call sign of the person you rec’d the message from and/or sent/forwarded the message to, along with the date &amp; time (EST/EDT or Z).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1752600"/>
            <a:ext cx="5181600" cy="3309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 cstate="print"/>
          <a:srcRect l="4811" t="3339" r="2405" b="71790"/>
          <a:stretch>
            <a:fillRect/>
          </a:stretch>
        </p:blipFill>
        <p:spPr bwMode="auto">
          <a:xfrm>
            <a:off x="530225" y="1600200"/>
            <a:ext cx="8077200" cy="156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447800" y="3124200"/>
            <a:ext cx="7010400" cy="3151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Number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Assigned by the message originator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No standard way of numbering messages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Consecutive (1, 2, 3..., starting over at the new year or monthly)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Order by month &amp; number (507 = 7th you originated in May; </a:t>
            </a:r>
            <a:b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11244 = 244th message you originated in November</a:t>
            </a: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endParaRPr lang="en-US" sz="9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Precedence (Emergency, P, W, or R)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Emergency (life or death urgency in a declared emergency) always spelled out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P = Priority (official traffic in a declared emergency)</a:t>
            </a:r>
          </a:p>
          <a:p>
            <a:pPr marL="781050" lvl="1" indent="-323850" eaLnBrk="0" hangingPunct="0">
              <a:buClr>
                <a:srgbClr val="FFFFFF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W = Health &amp; Welfare (used only in a declared emergency)</a:t>
            </a:r>
          </a:p>
          <a:p>
            <a:pPr marL="781050" lvl="1" indent="-323850" eaLnBrk="0" hangingPunct="0">
              <a:buClr>
                <a:srgbClr val="FFFF66"/>
              </a:buClr>
              <a:buFont typeface="Wingdings" charset="2"/>
              <a:buChar char=""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R = Routine  (everything else – most frequently used)</a:t>
            </a: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533400" y="2514600"/>
            <a:ext cx="1066800" cy="685800"/>
          </a:xfrm>
          <a:prstGeom prst="ellipse">
            <a:avLst/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1475"/>
            <a:ext cx="8229600" cy="949325"/>
          </a:xfrm>
          <a:ln/>
        </p:spPr>
        <p:txBody>
          <a:bodyPr lIns="91440" tIns="45720" rIns="91440" bIns="45720" anchor="b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Radiogram Form Detail (1 of 6)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838200" y="2743200"/>
            <a:ext cx="7772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704         R          C        N2GS          14    CHESTER NJ      1830     JUL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 l="4811" t="3339" r="2405" b="71790"/>
          <a:stretch>
            <a:fillRect/>
          </a:stretch>
        </p:blipFill>
        <p:spPr bwMode="auto">
          <a:xfrm>
            <a:off x="530225" y="1600200"/>
            <a:ext cx="8077200" cy="156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04800" y="3276600"/>
            <a:ext cx="8458200" cy="337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52425" indent="-352425" eaLnBrk="0" hangingPunct="0">
              <a:buClr>
                <a:srgbClr val="FFFF00"/>
              </a:buClr>
              <a:buFont typeface="Times New Roman" pitchFamily="16" charset="0"/>
              <a:buAutoNum type="arabi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(Optional) HX or Handling Code – A, B, C, D, E, F or G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Collect landline delivery authorized within ___ miles of addressee or unlimited if blank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(A150 = collect call authorized w/in 150 miles; A = collect call authorized regardless of miles)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Cancel message if not delivered within ___ hours of filing time &amp; service originating station 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(B72 = cancel if not delivered within 72 hrs and send message to originator to notify them)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Confirmation of delivery requested by originating station (“TOD YOUR 1014 JULY 4 1330 PST XRAY 73” or if issues “ARL SIXTY SEVEN 1014 PHONE 650 555 1212 INCORRECT NO REPLACEMENT FOUND SENT RADIOGRAM INSTEAD XRAY 73”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Report your identity &amp; time/date rec’d message plus time/date delivered or sent to another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Delivering station to get reply from addressee </a:t>
            </a:r>
            <a:r>
              <a:rPr lang="en-US" sz="14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and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send to originator as a new message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Hold delivery until ___ (numbered day of month) – great for birthday or anniversary messages 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(F14 = deliver on 14</a:t>
            </a:r>
            <a:r>
              <a:rPr lang="en-US" sz="1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th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of the month; F1 = deliver on the 1</a:t>
            </a:r>
            <a:r>
              <a:rPr lang="en-US" sz="1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st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of month after date filed)</a:t>
            </a:r>
          </a:p>
          <a:p>
            <a:pPr marL="809625" lvl="1" indent="-352425" eaLnBrk="0" hangingPunct="0">
              <a:spcAft>
                <a:spcPts val="350"/>
              </a:spcAft>
              <a:buClr>
                <a:srgbClr val="FFFFFF"/>
              </a:buClr>
              <a:buFont typeface="Times New Roman" pitchFamily="16" charset="0"/>
              <a:buAutoNum type="alphaUcPeriod"/>
              <a:tabLst>
                <a:tab pos="352425" algn="l"/>
                <a:tab pos="809625" algn="l"/>
                <a:tab pos="1266825" algn="l"/>
                <a:tab pos="1724025" algn="l"/>
                <a:tab pos="2181225" algn="l"/>
                <a:tab pos="2638425" algn="l"/>
                <a:tab pos="3095625" algn="l"/>
                <a:tab pos="3552825" algn="l"/>
                <a:tab pos="4010025" algn="l"/>
                <a:tab pos="4467225" algn="l"/>
                <a:tab pos="4924425" algn="l"/>
                <a:tab pos="5381625" algn="l"/>
                <a:tab pos="5838825" algn="l"/>
                <a:tab pos="6296025" algn="l"/>
                <a:tab pos="6753225" algn="l"/>
                <a:tab pos="7210425" algn="l"/>
                <a:tab pos="7667625" algn="l"/>
                <a:tab pos="8124825" algn="l"/>
                <a:tab pos="8582025" algn="l"/>
                <a:tab pos="9039225" algn="l"/>
                <a:tab pos="9496425" algn="l"/>
              </a:tabLst>
            </a:pP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Delivery by mail or toll call not required, service originating station (often ignored).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2590800" y="2590800"/>
            <a:ext cx="609600" cy="533400"/>
          </a:xfrm>
          <a:prstGeom prst="ellipse">
            <a:avLst/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1475"/>
            <a:ext cx="8229600" cy="949325"/>
          </a:xfrm>
          <a:ln/>
        </p:spPr>
        <p:txBody>
          <a:bodyPr lIns="91440" tIns="45720" rIns="91440" bIns="45720" anchor="b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Radiogram Form Detail (2 of 6)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2743200"/>
            <a:ext cx="87630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         </a:t>
            </a: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704         R         C       N2GS           14    CHESTER NJ       1830    JUL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 cstate="print"/>
          <a:srcRect l="4811" t="3339" r="2405" b="71790"/>
          <a:stretch>
            <a:fillRect/>
          </a:stretch>
        </p:blipFill>
        <p:spPr bwMode="auto">
          <a:xfrm>
            <a:off x="530225" y="1676400"/>
            <a:ext cx="8077200" cy="156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3429000"/>
            <a:ext cx="8229600" cy="286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23850" indent="-323850" eaLnBrk="0" hangingPunct="0">
              <a:buClr>
                <a:srgbClr val="FFFF00"/>
              </a:buClr>
              <a:buFont typeface="Times New Roman" pitchFamily="16" charset="0"/>
              <a:buAutoNum type="arabicPeriod"/>
              <a:tabLst>
                <a:tab pos="323850" algn="l"/>
                <a:tab pos="781050" algn="l"/>
                <a:tab pos="1238250" algn="l"/>
                <a:tab pos="1695450" algn="l"/>
                <a:tab pos="2152650" algn="l"/>
                <a:tab pos="2609850" algn="l"/>
                <a:tab pos="3067050" algn="l"/>
                <a:tab pos="3524250" algn="l"/>
                <a:tab pos="3981450" algn="l"/>
                <a:tab pos="4438650" algn="l"/>
                <a:tab pos="4895850" algn="l"/>
                <a:tab pos="5353050" algn="l"/>
                <a:tab pos="5810250" algn="l"/>
                <a:tab pos="6267450" algn="l"/>
                <a:tab pos="6724650" algn="l"/>
                <a:tab pos="7181850" algn="l"/>
                <a:tab pos="7639050" algn="l"/>
                <a:tab pos="8096250" algn="l"/>
                <a:tab pos="8553450" algn="l"/>
                <a:tab pos="9010650" algn="l"/>
                <a:tab pos="9467850" algn="l"/>
              </a:tabLst>
            </a:pPr>
            <a:r>
              <a:rPr lang="en-US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Station of Origin: 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Call sign of station who put the message into NTS </a:t>
            </a:r>
            <a:r>
              <a:rPr lang="en-US" sz="14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format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; If N2GS prepares message 1207 for a fellow ham, then puts it onto an NTS packet BBS for relay to Vermont, the  originator is... N2GS. If WB2W prepares message 23 for his non-ham neighbor then gives it to N2GS to relay to any NTS net, the originator is... WB2W.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endParaRPr lang="en-US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23850" indent="-323850" eaLnBrk="0" hangingPunct="0">
              <a:buClr>
                <a:srgbClr val="FFFF00"/>
              </a:buClr>
              <a:buFont typeface="Times New Roman" pitchFamily="16" charset="0"/>
              <a:buAutoNum type="arabicPeriod"/>
              <a:tabLst>
                <a:tab pos="323850" algn="l"/>
                <a:tab pos="781050" algn="l"/>
                <a:tab pos="1238250" algn="l"/>
                <a:tab pos="1695450" algn="l"/>
                <a:tab pos="2152650" algn="l"/>
                <a:tab pos="2609850" algn="l"/>
                <a:tab pos="3067050" algn="l"/>
                <a:tab pos="3524250" algn="l"/>
                <a:tab pos="3981450" algn="l"/>
                <a:tab pos="4438650" algn="l"/>
                <a:tab pos="4895850" algn="l"/>
                <a:tab pos="5353050" algn="l"/>
                <a:tab pos="5810250" algn="l"/>
                <a:tab pos="6267450" algn="l"/>
                <a:tab pos="6724650" algn="l"/>
                <a:tab pos="7181850" algn="l"/>
                <a:tab pos="7639050" algn="l"/>
                <a:tab pos="8096250" algn="l"/>
                <a:tab pos="8553450" algn="l"/>
                <a:tab pos="9010650" algn="l"/>
                <a:tab pos="9467850" algn="l"/>
              </a:tabLst>
            </a:pPr>
            <a:r>
              <a:rPr lang="en-US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Check: 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The word count in body text only (do not count the address or signature); precede with “ARL” if any of the ARL numbered texts are used (e.g., ARL 7).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endParaRPr lang="en-US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23850" indent="-323850" eaLnBrk="0" hangingPunct="0">
              <a:buClr>
                <a:srgbClr val="FFFF00"/>
              </a:buClr>
              <a:buFont typeface="Times New Roman" pitchFamily="16" charset="0"/>
              <a:buAutoNum type="arabicPeriod"/>
              <a:tabLst>
                <a:tab pos="323850" algn="l"/>
                <a:tab pos="781050" algn="l"/>
                <a:tab pos="1238250" algn="l"/>
                <a:tab pos="1695450" algn="l"/>
                <a:tab pos="2152650" algn="l"/>
                <a:tab pos="2609850" algn="l"/>
                <a:tab pos="3067050" algn="l"/>
                <a:tab pos="3524250" algn="l"/>
                <a:tab pos="3981450" algn="l"/>
                <a:tab pos="4438650" algn="l"/>
                <a:tab pos="4895850" algn="l"/>
                <a:tab pos="5353050" algn="l"/>
                <a:tab pos="5810250" algn="l"/>
                <a:tab pos="6267450" algn="l"/>
                <a:tab pos="6724650" algn="l"/>
                <a:tab pos="7181850" algn="l"/>
                <a:tab pos="7639050" algn="l"/>
                <a:tab pos="8096250" algn="l"/>
                <a:tab pos="8553450" algn="l"/>
                <a:tab pos="9010650" algn="l"/>
                <a:tab pos="9467850" algn="l"/>
              </a:tabLst>
            </a:pPr>
            <a:r>
              <a:rPr lang="en-US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Place of Origin: 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The city &amp; state where the message was written.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endParaRPr lang="en-US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23850" indent="-323850" eaLnBrk="0" hangingPunct="0">
              <a:buClr>
                <a:srgbClr val="FFFF00"/>
              </a:buClr>
              <a:buFont typeface="Times New Roman" pitchFamily="16" charset="0"/>
              <a:buAutoNum type="arabicPeriod"/>
              <a:tabLst>
                <a:tab pos="323850" algn="l"/>
                <a:tab pos="781050" algn="l"/>
                <a:tab pos="1238250" algn="l"/>
                <a:tab pos="1695450" algn="l"/>
                <a:tab pos="2152650" algn="l"/>
                <a:tab pos="2609850" algn="l"/>
                <a:tab pos="3067050" algn="l"/>
                <a:tab pos="3524250" algn="l"/>
                <a:tab pos="3981450" algn="l"/>
                <a:tab pos="4438650" algn="l"/>
                <a:tab pos="4895850" algn="l"/>
                <a:tab pos="5353050" algn="l"/>
                <a:tab pos="5810250" algn="l"/>
                <a:tab pos="6267450" algn="l"/>
                <a:tab pos="6724650" algn="l"/>
                <a:tab pos="7181850" algn="l"/>
                <a:tab pos="7639050" algn="l"/>
                <a:tab pos="8096250" algn="l"/>
                <a:tab pos="8553450" algn="l"/>
                <a:tab pos="9010650" algn="l"/>
                <a:tab pos="9467850" algn="l"/>
              </a:tabLst>
            </a:pPr>
            <a:r>
              <a:rPr lang="en-US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(Optional) Time Filed: 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This is not used much... 24-hr format &amp; time zone</a:t>
            </a:r>
            <a:b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endParaRPr lang="en-US" sz="1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23850" indent="-323850" eaLnBrk="0" hangingPunct="0">
              <a:buClr>
                <a:srgbClr val="FFFF00"/>
              </a:buClr>
              <a:buFont typeface="Times New Roman" pitchFamily="16" charset="0"/>
              <a:buAutoNum type="arabicPeriod"/>
              <a:tabLst>
                <a:tab pos="323850" algn="l"/>
                <a:tab pos="781050" algn="l"/>
                <a:tab pos="1238250" algn="l"/>
                <a:tab pos="1695450" algn="l"/>
                <a:tab pos="2152650" algn="l"/>
                <a:tab pos="2609850" algn="l"/>
                <a:tab pos="3067050" algn="l"/>
                <a:tab pos="3524250" algn="l"/>
                <a:tab pos="3981450" algn="l"/>
                <a:tab pos="4438650" algn="l"/>
                <a:tab pos="4895850" algn="l"/>
                <a:tab pos="5353050" algn="l"/>
                <a:tab pos="5810250" algn="l"/>
                <a:tab pos="6267450" algn="l"/>
                <a:tab pos="6724650" algn="l"/>
                <a:tab pos="7181850" algn="l"/>
                <a:tab pos="7639050" algn="l"/>
                <a:tab pos="8096250" algn="l"/>
                <a:tab pos="8553450" algn="l"/>
                <a:tab pos="9010650" algn="l"/>
                <a:tab pos="9467850" algn="l"/>
              </a:tabLst>
            </a:pPr>
            <a:r>
              <a:rPr lang="en-US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Date: </a:t>
            </a:r>
            <a:r>
              <a:rPr lang="en-US"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Month (non-numeric – abbreviated) &amp; day number message was created e.g., Sep 21).</a:t>
            </a:r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auto">
          <a:xfrm>
            <a:off x="3048000" y="2514600"/>
            <a:ext cx="5562600" cy="914400"/>
          </a:xfrm>
          <a:prstGeom prst="ellipse">
            <a:avLst/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1475"/>
            <a:ext cx="8229600" cy="949325"/>
          </a:xfrm>
          <a:ln/>
        </p:spPr>
        <p:txBody>
          <a:bodyPr lIns="91440" tIns="45720" rIns="91440" bIns="45720" anchor="b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Radiogram Form Detail (3 of 6)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57200" y="2819400"/>
            <a:ext cx="83058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      704         R         C        N2GS         14     CHESTER NJ      1830     JUL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/>
          <a:srcRect l="4811" t="25040" r="2405" b="48412"/>
          <a:stretch>
            <a:fillRect/>
          </a:stretch>
        </p:blipFill>
        <p:spPr bwMode="auto">
          <a:xfrm>
            <a:off x="530225" y="1673225"/>
            <a:ext cx="8077200" cy="167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85800" y="3429000"/>
            <a:ext cx="7924800" cy="2679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To: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</a:t>
            </a:r>
            <a:b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Name, call sign (if going to a ham), street address or P.O. Box, city, state (abbreviated) &amp; zip code. Note: Digital and packet NTS messages are routed via zip code.</a:t>
            </a:r>
            <a:b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endParaRPr lang="en-US" sz="16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Telephone Number:</a:t>
            </a:r>
            <a:r>
              <a:rPr lang="en-US"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</a:t>
            </a:r>
            <a:br>
              <a:rPr lang="en-US"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Be sure to include the area code and double-check the number!!!</a:t>
            </a: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endParaRPr lang="en-US" sz="1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This Radio Message was received at: </a:t>
            </a:r>
            <a:b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Your station identification, date received, and your location. More received-from detail will go in the “REC’D” block after body text and signature.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1475"/>
            <a:ext cx="8229600" cy="949325"/>
          </a:xfrm>
          <a:ln/>
        </p:spPr>
        <p:txBody>
          <a:bodyPr lIns="91440" tIns="45720" rIns="91440" bIns="45720" anchor="b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Radiogram Form Detail (4 of 6)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990600" y="1905000"/>
            <a:ext cx="3276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JOE SMITH KC2XXY</a:t>
            </a:r>
            <a:br>
              <a:rPr lang="en-US" sz="1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</a:br>
            <a:r>
              <a:rPr lang="en-US" sz="1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1234 SECOND ST</a:t>
            </a:r>
            <a:br>
              <a:rPr lang="en-US" sz="1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</a:br>
            <a:r>
              <a:rPr lang="en-US" sz="1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SUMMIT NJ 07901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362200" y="2895600"/>
            <a:ext cx="19050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650-123-4567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 l="4811" t="48412" r="2405" b="21701"/>
          <a:stretch>
            <a:fillRect/>
          </a:stretch>
        </p:blipFill>
        <p:spPr bwMode="auto">
          <a:xfrm>
            <a:off x="533400" y="1600200"/>
            <a:ext cx="8077200" cy="1878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3733800"/>
            <a:ext cx="8229600" cy="1311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Text: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25 words maximum, 5 per line; Use “xray” for a period (.) and “query” for a question mark (?).</a:t>
            </a:r>
            <a:b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</a:br>
            <a:endParaRPr lang="en-US" sz="16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Signature: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There is no “Signature” field, just write-in below text;</a:t>
            </a:r>
            <a:r>
              <a:rPr lang="en-US" sz="1600">
                <a:solidFill>
                  <a:srgbClr val="FFFFFF"/>
                </a:solidFill>
                <a:latin typeface="Tahoma" pitchFamily="32" charset="0"/>
              </a:rPr>
              <a:t> 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Name &amp; call sign of author – include phone number if not a ham or if not known on an NTS net.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1475"/>
            <a:ext cx="8229600" cy="949325"/>
          </a:xfrm>
          <a:ln/>
        </p:spPr>
        <p:txBody>
          <a:bodyPr lIns="91440" tIns="45720" rIns="91440" bIns="45720" anchor="b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Radiogram Form Detail (5 of 6)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4800" y="1524000"/>
            <a:ext cx="88392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6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THIS                              IS                              THE                    ARRL                    RADIOGRAM</a:t>
            </a:r>
            <a:b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FORM                          XRAY                        DETAIL                  TO                           FOLLOW</a:t>
            </a:r>
            <a:b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XRAY                           HAVE                          FUN                       73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85800" y="3124200"/>
            <a:ext cx="78486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GREG SZPUNAR N2GS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 l="4811" t="75195" r="2405" b="1669"/>
          <a:stretch>
            <a:fillRect/>
          </a:stretch>
        </p:blipFill>
        <p:spPr bwMode="auto">
          <a:xfrm>
            <a:off x="530225" y="1746250"/>
            <a:ext cx="8077200" cy="1457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81000" y="3429000"/>
            <a:ext cx="8305800" cy="204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REC’D: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Call sign from whom </a:t>
            </a:r>
            <a:r>
              <a:rPr lang="en-US" sz="16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you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received the message and date &amp; time of receipt. Time may be either your local time (EST/EDT) or Zulu time. Make sure date agrees with time (Zulu is 5 hours ahead of EST – can cause date to roll forward).</a:t>
            </a: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endParaRPr lang="en-US" sz="16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2" charset="0"/>
            </a:endParaRPr>
          </a:p>
          <a:p>
            <a:pPr marL="342900" indent="-323850" eaLnBrk="0" hangingPunct="0">
              <a:buClrTx/>
              <a:buFontTx/>
              <a:buNone/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pPr>
            <a:r>
              <a:rPr lang="en-US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SENT: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Call sign </a:t>
            </a:r>
            <a:r>
              <a:rPr lang="en-US" sz="16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you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</a:t>
            </a:r>
            <a:r>
              <a:rPr lang="en-US" sz="16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sent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or passed the message to, or to whom you </a:t>
            </a:r>
            <a:r>
              <a:rPr lang="en-US" sz="16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delivered</a:t>
            </a: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2" charset="0"/>
              </a:rPr>
              <a:t> it, with date &amp; time. Also good to note delivery method for your own reference (i.e., via phone or left on Tom’s voicemail). Always leave your call back number if message was left on voicemail!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71475"/>
            <a:ext cx="8229600" cy="949325"/>
          </a:xfrm>
          <a:ln/>
        </p:spPr>
        <p:txBody>
          <a:bodyPr lIns="91440" tIns="45720" rIns="91440" bIns="45720" anchor="b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Radiogram Form Detail (6 of 6)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914400" y="1905000"/>
            <a:ext cx="78486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4" charset="0"/>
              </a:rPr>
              <a:t>                                                    Austin AK2US    7/2/03    2112 EDT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60350"/>
            <a:ext cx="7958138" cy="106997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ARL Numbered Texts</a:t>
            </a:r>
            <a:r>
              <a:rPr lang="en-US" sz="4000"/>
              <a:t/>
            </a:r>
            <a:br>
              <a:rPr lang="en-US" sz="4000"/>
            </a:br>
            <a:r>
              <a:rPr lang="en-US" sz="2800"/>
              <a:t>Purpose &amp; How Counted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1746250"/>
            <a:ext cx="7319963" cy="4159250"/>
          </a:xfrm>
          <a:ln/>
        </p:spPr>
        <p:txBody>
          <a:bodyPr/>
          <a:lstStyle/>
          <a:p>
            <a:pPr marL="323850" indent="-323850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Numbered Texts replace common phrases in message body text (i.e., Happy Birthday, Greetings by amateur radio, etc.)</a:t>
            </a:r>
          </a:p>
          <a:p>
            <a:pPr marL="323850" indent="-323850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Use of ARL texts reduce total message word count – faster and more consistent transmission of text</a:t>
            </a:r>
          </a:p>
          <a:p>
            <a:pPr marL="323850" indent="-323850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Translated before delivery of message to addressee</a:t>
            </a:r>
          </a:p>
          <a:p>
            <a:pPr marL="323850" indent="-323850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text numbers are always spelled-out in words  </a:t>
            </a:r>
            <a:br>
              <a:rPr lang="en-US" sz="2000"/>
            </a:br>
            <a:r>
              <a:rPr lang="en-US" sz="2000"/>
              <a:t>(i.e., ARL SEVEN or ARL FORTY SIX)</a:t>
            </a:r>
          </a:p>
          <a:p>
            <a:pPr marL="323850" indent="-323850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Message word count (check) is written as “ARL #” (e.g., ARL 4 or ARL 15) to alert operators that message includes at least one ARL numbered text.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4838" y="277813"/>
            <a:ext cx="7956550" cy="97948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/>
              <a:t>ARL Numbered Texts (Examples)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1830388"/>
            <a:ext cx="7100888" cy="3914775"/>
          </a:xfrm>
          <a:ln/>
        </p:spPr>
        <p:txBody>
          <a:bodyPr/>
          <a:lstStyle/>
          <a:p>
            <a:pPr marL="323850" indent="-323850">
              <a:spcBef>
                <a:spcPct val="0"/>
              </a:spcBef>
              <a:spcAft>
                <a:spcPts val="7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FORTY SIX = Greetings on your birthday and best wishes for many more to come.</a:t>
            </a:r>
          </a:p>
          <a:p>
            <a:pPr marL="323850" indent="-323850">
              <a:spcBef>
                <a:spcPct val="0"/>
              </a:spcBef>
              <a:spcAft>
                <a:spcPts val="7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FORTY SEVEN = Your message ______ to ______ delivered _______ _______UTC</a:t>
            </a:r>
          </a:p>
          <a:p>
            <a:pPr marL="323850" indent="-323850">
              <a:spcBef>
                <a:spcPct val="0"/>
              </a:spcBef>
              <a:spcAft>
                <a:spcPts val="7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FIFTY = Greetings by amateur radio.</a:t>
            </a:r>
          </a:p>
          <a:p>
            <a:pPr marL="323850" indent="-323850">
              <a:spcBef>
                <a:spcPct val="0"/>
              </a:spcBef>
              <a:spcAft>
                <a:spcPts val="7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FIFTY ONE = Greetings by amateur radio. This message is sent as a free public service by ham radio operators at _______. Am having a wonderful time.</a:t>
            </a:r>
          </a:p>
          <a:p>
            <a:pPr marL="323850" indent="-323850">
              <a:spcBef>
                <a:spcPct val="0"/>
              </a:spcBef>
              <a:spcAft>
                <a:spcPts val="7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ARL SIXTY SEVEN = Your message number _____ undeliverable because of ______. Please advise.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4838" y="277813"/>
            <a:ext cx="7929562" cy="1139825"/>
          </a:xfrm>
          <a:ln/>
        </p:spPr>
        <p:txBody>
          <a:bodyPr/>
          <a:lstStyle/>
          <a:p>
            <a:pPr>
              <a:lnSpc>
                <a:spcPct val="8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/>
              <a:t>National Traffic System (NTS)</a:t>
            </a:r>
            <a:br>
              <a:rPr lang="en-US" sz="4000"/>
            </a:br>
            <a:r>
              <a:rPr lang="en-US" sz="4000"/>
              <a:t> Messaging Basics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524000"/>
            <a:ext cx="6092825" cy="4572000"/>
          </a:xfrm>
          <a:ln/>
        </p:spPr>
        <p:txBody>
          <a:bodyPr/>
          <a:lstStyle/>
          <a:p>
            <a:pPr marL="457200" indent="-438150">
              <a:buClrTx/>
              <a:buSzPct val="60000"/>
              <a:buFontTx/>
              <a:buNone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u="sng"/>
              <a:t>Outline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What is the National Traffic System?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Advantages of NTS Messaging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NTS Hierarchy and modes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The ARRL Radiogram Form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ARL Abbreviated Texts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How to Deliver an NTS Message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NTS Digital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VHF Digital BBS demo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Local NTS Contacts &amp; Nets</a:t>
            </a:r>
          </a:p>
          <a:p>
            <a:pPr marL="457200" indent="-438150">
              <a:spcBef>
                <a:spcPts val="500"/>
              </a:spcBef>
              <a:buClr>
                <a:srgbClr val="FFFFFF"/>
              </a:buClr>
              <a:buSzPct val="60000"/>
              <a:buFont typeface="Verdana" pitchFamily="32" charset="0"/>
              <a:buChar char="•"/>
              <a:tabLst>
                <a:tab pos="457200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  <a:tab pos="9256713" algn="l"/>
              </a:tabLst>
            </a:pPr>
            <a:r>
              <a:rPr lang="en-US" sz="2000"/>
              <a:t>Additional Resources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/>
              <a:t>How to Deliver an NTS Message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830388"/>
            <a:ext cx="7472363" cy="3911600"/>
          </a:xfrm>
          <a:ln/>
        </p:spPr>
        <p:txBody>
          <a:bodyPr/>
          <a:lstStyle/>
          <a:p>
            <a:pPr marL="323850" indent="-323850">
              <a:lnSpc>
                <a:spcPct val="90000"/>
              </a:lnSpc>
              <a:spcBef>
                <a:spcPts val="600"/>
              </a:spcBef>
              <a:spcAft>
                <a:spcPts val="16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Preferred delivery is via telephone.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spcAft>
                <a:spcPts val="16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Okay to leave on voicemail or answering machine IF you are comfortable you reached the right person.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spcAft>
                <a:spcPts val="16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Radiogram postcard if cannot reach by phone.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spcAft>
                <a:spcPts val="16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Service originating station to inform if cannot deliver or if they requested confirmation.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0225" y="468313"/>
            <a:ext cx="8077200" cy="85407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000"/>
              <a:t>Record Keeping &amp; Reporting (PSHR)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17688"/>
            <a:ext cx="8534400" cy="3794125"/>
          </a:xfrm>
          <a:ln/>
        </p:spPr>
        <p:txBody>
          <a:bodyPr/>
          <a:lstStyle/>
          <a:p>
            <a:pPr marL="323850" indent="-323850">
              <a:spcBef>
                <a:spcPct val="0"/>
              </a:spcBef>
              <a:spcAft>
                <a:spcPts val="15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Use a log sheet to keep track of your messages</a:t>
            </a:r>
          </a:p>
          <a:p>
            <a:pPr marL="323850" indent="-323850">
              <a:spcBef>
                <a:spcPct val="0"/>
              </a:spcBef>
              <a:spcAft>
                <a:spcPts val="15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Use a PSHR log sheet to tally monthly points for Public Service Honor Roll</a:t>
            </a:r>
          </a:p>
          <a:p>
            <a:pPr marL="323850" indent="-323850">
              <a:spcBef>
                <a:spcPct val="0"/>
              </a:spcBef>
              <a:spcAft>
                <a:spcPts val="15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Report message count (originated, sent, received</a:t>
            </a:r>
            <a:br>
              <a:rPr lang="en-US" sz="2400"/>
            </a:br>
            <a:r>
              <a:rPr lang="en-US" sz="2400"/>
              <a:t>&amp; delivered) to STM monthly</a:t>
            </a:r>
          </a:p>
          <a:p>
            <a:pPr marL="323850" indent="-323850">
              <a:spcBef>
                <a:spcPct val="0"/>
              </a:spcBef>
              <a:spcAft>
                <a:spcPts val="150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Report PSHR totals to STM        				STM = Dave Struebel WB2FTX wb2ftx@arrl.net)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673100" y="255588"/>
            <a:ext cx="7808913" cy="1147762"/>
          </a:xfrm>
          <a:ln/>
        </p:spPr>
        <p:txBody>
          <a:bodyPr lIns="0" tIns="0" rIns="0" bIns="0" anchor="ctr" anchorCtr="0"/>
          <a:lstStyle/>
          <a:p>
            <a:pPr algn="l" hangingPunct="0">
              <a:lnSpc>
                <a:spcPct val="93000"/>
              </a:lnSpc>
              <a:buClrTx/>
              <a:buSzPct val="4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b="1" i="1">
                <a:solidFill>
                  <a:srgbClr val="FF9966"/>
                </a:solidFill>
                <a:effectLst/>
              </a:rPr>
              <a:t>NTS Digital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73100" y="1781175"/>
            <a:ext cx="7956550" cy="44799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95000"/>
              </a:lnSpc>
              <a:buClrTx/>
              <a:buSzPct val="60000"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GB"/>
              <a:t>Dave Struebel WB2FTX</a:t>
            </a:r>
          </a:p>
          <a:p>
            <a:pPr marL="0" indent="0" algn="ctr">
              <a:lnSpc>
                <a:spcPct val="95000"/>
              </a:lnSpc>
              <a:buClrTx/>
              <a:buSzPct val="60000"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GB"/>
              <a:t>Eastern Area Digital Coordinator- NTSD</a:t>
            </a:r>
          </a:p>
          <a:p>
            <a:pPr marL="0" indent="0" algn="ctr">
              <a:lnSpc>
                <a:spcPct val="95000"/>
              </a:lnSpc>
              <a:buClrTx/>
              <a:buSzPct val="60000"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GB"/>
              <a:t>Section Traffic Manager- NNJ</a:t>
            </a:r>
          </a:p>
          <a:p>
            <a:pPr marL="0" indent="0" algn="ctr">
              <a:lnSpc>
                <a:spcPct val="95000"/>
              </a:lnSpc>
              <a:buClrTx/>
              <a:buSzPct val="60000"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GB"/>
          </a:p>
          <a:p>
            <a:pPr marL="0" indent="0" algn="ctr">
              <a:lnSpc>
                <a:spcPct val="95000"/>
              </a:lnSpc>
              <a:buClrTx/>
              <a:buSzPct val="60000"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34363" cy="1141412"/>
          </a:xfrm>
          <a:ln/>
        </p:spPr>
        <p:txBody>
          <a:bodyPr lIns="0" tIns="0" rIns="0" bIns="0" anchorCtr="0"/>
          <a:lstStyle/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Advantages of NTS Digital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73100" y="1781175"/>
            <a:ext cx="7956550" cy="3930650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Available 24/7, 365 days a year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Error Free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Frequency, Time, Propagation Agile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Faster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Able to respond and adapt quicker to urgent needs like disaster messages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Multiple redundant  routing paths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NTSD exists  at and incorporates all levels of traditional NTS from TCC, through Area, Region, Section and Local 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34363" cy="1141412"/>
          </a:xfrm>
          <a:ln/>
        </p:spPr>
        <p:txBody>
          <a:bodyPr lIns="0" tIns="0" rIns="0" bIns="0" anchorCtr="0"/>
          <a:lstStyle/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Not to Replace Traditional NTS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73100" y="1781175"/>
            <a:ext cx="7956550" cy="1304925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Complementary system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Trained operators always needed for origination and delivery of messages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34363" cy="1141412"/>
          </a:xfrm>
          <a:ln/>
        </p:spPr>
        <p:txBody>
          <a:bodyPr lIns="0" tIns="0" rIns="0" bIns="0" anchorCtr="0"/>
          <a:lstStyle/>
          <a:p>
            <a:pPr marL="212725" indent="-193675">
              <a:lnSpc>
                <a:spcPct val="93000"/>
              </a:lnSpc>
              <a:buClrTx/>
              <a:buFontTx/>
              <a:buNone/>
              <a:tabLst>
                <a:tab pos="212725" algn="l"/>
                <a:tab pos="669925" algn="l"/>
                <a:tab pos="1127125" algn="l"/>
                <a:tab pos="1584325" algn="l"/>
                <a:tab pos="2041525" algn="l"/>
                <a:tab pos="2498725" algn="l"/>
                <a:tab pos="2955925" algn="l"/>
                <a:tab pos="3413125" algn="l"/>
                <a:tab pos="3870325" algn="l"/>
                <a:tab pos="4327525" algn="l"/>
                <a:tab pos="4784725" algn="l"/>
                <a:tab pos="5241925" algn="l"/>
                <a:tab pos="5699125" algn="l"/>
                <a:tab pos="6156325" algn="l"/>
                <a:tab pos="6613525" algn="l"/>
                <a:tab pos="7070725" algn="l"/>
                <a:tab pos="7527925" algn="l"/>
                <a:tab pos="7985125" algn="l"/>
                <a:tab pos="8442325" algn="l"/>
                <a:tab pos="8899525" algn="l"/>
                <a:tab pos="9356725" algn="l"/>
              </a:tabLst>
            </a:pPr>
            <a:r>
              <a:rPr lang="en-GB"/>
              <a:t>Digital Mode History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73100" y="1911350"/>
            <a:ext cx="7956550" cy="4278313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RTTY- After WWII, 5 level Baudot code, mechanical teletypewriters, paper tape storage.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Noisy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Signals subject to selective fading and drop out errors.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Equipment relatively available via surplus route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Some units as big as a sub-compact car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AMTOR- Still 5 bit code, but with limited error correction.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Burst mode-requires fast transmit/receive switching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3100" y="377825"/>
            <a:ext cx="7808913" cy="908050"/>
          </a:xfrm>
          <a:ln/>
        </p:spPr>
        <p:txBody>
          <a:bodyPr lIns="0" tIns="0" rIns="0" bIns="0" anchorCtr="0"/>
          <a:lstStyle/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/>
              <a:t>FCC Authorizes ASCII- late 70's</a:t>
            </a:r>
            <a:br>
              <a:rPr lang="en-GB" sz="3200"/>
            </a:br>
            <a:r>
              <a:rPr lang="en-GB" sz="3200"/>
              <a:t>7 bit code- with some error detection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73100" y="1781175"/>
            <a:ext cx="7956550" cy="2117725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HF Packet- 300 baud, Long bursts, error correcting but needing large signal to noise  ratio to properly decode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Net result- Many retries, slows down transfer rate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808913" cy="1533525"/>
          </a:xfrm>
          <a:ln/>
        </p:spPr>
        <p:txBody>
          <a:bodyPr lIns="0" tIns="0" rIns="0" bIns="0" anchorCtr="0"/>
          <a:lstStyle/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First integrated system- APLINK</a:t>
            </a:r>
            <a:br>
              <a:rPr lang="en-GB" sz="3600"/>
            </a:br>
            <a:r>
              <a:rPr lang="en-GB" sz="3600"/>
              <a:t>(Amtor/Packet Link)</a:t>
            </a:r>
            <a:br>
              <a:rPr lang="en-GB" sz="3600"/>
            </a:br>
            <a:endParaRPr lang="en-GB" sz="360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73100" y="1781175"/>
            <a:ext cx="7956550" cy="3594100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Bulletin Board System incorporating Amtor on HF with transfer of data to VHF Packet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Highly successful but suffers from selective fading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With 5 bit encoding- only capital letters.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No compression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No file transfer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38138"/>
            <a:ext cx="8234363" cy="1022350"/>
          </a:xfrm>
          <a:ln/>
        </p:spPr>
        <p:txBody>
          <a:bodyPr lIns="0" tIns="0" rIns="0" bIns="0" anchorCtr="0"/>
          <a:lstStyle/>
          <a:p>
            <a:pPr>
              <a:lnSpc>
                <a:spcPct val="93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Classic Winlink- Win 3.11/Win 95</a:t>
            </a:r>
            <a:br>
              <a:rPr lang="en-GB" sz="3600"/>
            </a:br>
            <a:r>
              <a:rPr lang="en-GB" sz="3600"/>
              <a:t>Win 98, 2000, XP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73100" y="1781175"/>
            <a:ext cx="8089900" cy="3854450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Modules for AMTOR, CLOVER, PACTOR 1,2, and 3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Along with VHF Packet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Scanner function allowing multiple auto calls varying in time, frequency, mode, based upon propagation.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Multiple forwarding paths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With SCS proprietary modem for Pactor 2 and 3 allows automatic frequency control, automatic power level control</a:t>
            </a:r>
          </a:p>
          <a:p>
            <a:pPr marL="409575" indent="-304800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400"/>
              <a:t>Compressed and binary transfer of data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63563"/>
            <a:ext cx="8234363" cy="566737"/>
          </a:xfrm>
          <a:ln/>
        </p:spPr>
        <p:txBody>
          <a:bodyPr lIns="0" tIns="0" rIns="0" bIns="0" anchorCtr="0"/>
          <a:lstStyle/>
          <a:p>
            <a:pPr marL="212725" indent="-193675">
              <a:lnSpc>
                <a:spcPct val="93000"/>
              </a:lnSpc>
              <a:buClrTx/>
              <a:buFontTx/>
              <a:buNone/>
              <a:tabLst>
                <a:tab pos="212725" algn="l"/>
                <a:tab pos="669925" algn="l"/>
                <a:tab pos="1127125" algn="l"/>
                <a:tab pos="1584325" algn="l"/>
                <a:tab pos="2041525" algn="l"/>
                <a:tab pos="2498725" algn="l"/>
                <a:tab pos="2955925" algn="l"/>
                <a:tab pos="3413125" algn="l"/>
                <a:tab pos="3870325" algn="l"/>
                <a:tab pos="4327525" algn="l"/>
                <a:tab pos="4784725" algn="l"/>
                <a:tab pos="5241925" algn="l"/>
                <a:tab pos="5699125" algn="l"/>
                <a:tab pos="6156325" algn="l"/>
                <a:tab pos="6613525" algn="l"/>
                <a:tab pos="7070725" algn="l"/>
                <a:tab pos="7527925" algn="l"/>
                <a:tab pos="7985125" algn="l"/>
                <a:tab pos="8442325" algn="l"/>
                <a:tab pos="8899525" algn="l"/>
                <a:tab pos="9356725" algn="l"/>
              </a:tabLst>
            </a:pPr>
            <a:r>
              <a:rPr lang="en-GB" sz="4000"/>
              <a:t>Winlink 2000 (aka WL2K)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5000" y="1727200"/>
            <a:ext cx="7900988" cy="5303838"/>
          </a:xfrm>
          <a:ln/>
        </p:spPr>
        <p:txBody>
          <a:bodyPr lIns="0" tIns="0" rIns="0" bIns="0"/>
          <a:lstStyle/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Developed by Winlink Classic Programmers  in late 1990's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Uses Pactor 1, 2, and 3, VHF/UHF Packet Sound Care Winmor module, Telnet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Forwarding via Internet; Radio all the way via NTSD if infrastructure fails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Radio-email and Integration of NTS NTSD  and ARES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Chapter 6 Methods and Practices Guideline (MPG)</a:t>
            </a:r>
          </a:p>
          <a:p>
            <a:pPr marL="409575" indent="-304800">
              <a:lnSpc>
                <a:spcPct val="95000"/>
              </a:lnSpc>
              <a:spcBef>
                <a:spcPts val="700"/>
              </a:spcBef>
              <a:buClrTx/>
              <a:buFontTx/>
              <a:buNone/>
              <a:tabLst>
                <a:tab pos="409575" algn="l"/>
                <a:tab pos="522288" algn="l"/>
                <a:tab pos="979488" algn="l"/>
                <a:tab pos="1436688" algn="l"/>
                <a:tab pos="1893888" algn="l"/>
                <a:tab pos="2351088" algn="l"/>
                <a:tab pos="2808288" algn="l"/>
                <a:tab pos="3265488" algn="l"/>
                <a:tab pos="3722688" algn="l"/>
                <a:tab pos="4179888" algn="l"/>
                <a:tab pos="4637088" algn="l"/>
                <a:tab pos="5094288" algn="l"/>
                <a:tab pos="5551488" algn="l"/>
                <a:tab pos="6008688" algn="l"/>
                <a:tab pos="6465888" algn="l"/>
                <a:tab pos="6923088" algn="l"/>
                <a:tab pos="7380288" algn="l"/>
                <a:tab pos="7837488" algn="l"/>
                <a:tab pos="8294688" algn="l"/>
                <a:tab pos="8751888" algn="l"/>
                <a:tab pos="9209088" algn="l"/>
              </a:tabLst>
            </a:pPr>
            <a:r>
              <a:rPr lang="en-GB" sz="2800"/>
              <a:t>http://wx4j.com/MPG6_NTSD_RADIOEMAIL.htm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4025"/>
            <a:ext cx="8223250" cy="9493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/>
              <a:t>What is the National Traffic System (NTS)?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76400"/>
            <a:ext cx="7710488" cy="4019550"/>
          </a:xfrm>
          <a:ln/>
        </p:spPr>
        <p:txBody>
          <a:bodyPr/>
          <a:lstStyle/>
          <a:p>
            <a:pPr marL="323850" indent="-323850">
              <a:lnSpc>
                <a:spcPct val="90000"/>
              </a:lnSpc>
              <a:spcBef>
                <a:spcPts val="525"/>
              </a:spcBef>
              <a:spcAft>
                <a:spcPts val="788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100"/>
              <a:t>The “RELAY” in American Radio </a:t>
            </a:r>
            <a:r>
              <a:rPr lang="en-US" sz="2100" u="sng"/>
              <a:t>Relay</a:t>
            </a:r>
            <a:r>
              <a:rPr lang="en-US" sz="2100"/>
              <a:t> League (ARRL)</a:t>
            </a:r>
          </a:p>
          <a:p>
            <a:pPr marL="323850" indent="-323850">
              <a:lnSpc>
                <a:spcPct val="90000"/>
              </a:lnSpc>
              <a:spcBef>
                <a:spcPts val="525"/>
              </a:spcBef>
              <a:spcAft>
                <a:spcPts val="788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100"/>
              <a:t>Started in 1915 as the formal ARRL system to relay messages around the country</a:t>
            </a:r>
          </a:p>
          <a:p>
            <a:pPr marL="323850" indent="-323850">
              <a:lnSpc>
                <a:spcPct val="90000"/>
              </a:lnSpc>
              <a:spcBef>
                <a:spcPts val="525"/>
              </a:spcBef>
              <a:spcAft>
                <a:spcPts val="788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100"/>
              <a:t>Transmit &amp; Receive Modes: Voice, CW, Digital</a:t>
            </a:r>
          </a:p>
          <a:p>
            <a:pPr marL="323850" indent="-323850">
              <a:lnSpc>
                <a:spcPct val="90000"/>
              </a:lnSpc>
              <a:spcBef>
                <a:spcPts val="525"/>
              </a:spcBef>
              <a:spcAft>
                <a:spcPts val="788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100"/>
              <a:t>NTS and Amateur Radio Emergency Services (ARES)</a:t>
            </a:r>
          </a:p>
          <a:p>
            <a:pPr marL="323850" indent="-323850">
              <a:lnSpc>
                <a:spcPct val="90000"/>
              </a:lnSpc>
              <a:spcBef>
                <a:spcPts val="525"/>
              </a:spcBef>
              <a:spcAft>
                <a:spcPts val="788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100"/>
              <a:t>Requirements to join: </a:t>
            </a:r>
            <a:r>
              <a:rPr lang="en-US" sz="2100" u="sng"/>
              <a:t>Any</a:t>
            </a:r>
            <a:r>
              <a:rPr lang="en-US" sz="2100"/>
              <a:t> </a:t>
            </a:r>
            <a:r>
              <a:rPr lang="en-US" sz="2100" u="sng"/>
              <a:t>level</a:t>
            </a:r>
            <a:r>
              <a:rPr lang="en-US" sz="2100"/>
              <a:t> Ham license &amp; interest</a:t>
            </a:r>
          </a:p>
          <a:p>
            <a:pPr marL="323850" indent="-323850">
              <a:lnSpc>
                <a:spcPct val="90000"/>
              </a:lnSpc>
              <a:spcBef>
                <a:spcPts val="525"/>
              </a:spcBef>
              <a:spcAft>
                <a:spcPts val="788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100"/>
              <a:t>ARRL Field Organization Appointments: Official Relay Station (ORS), Digital Relay Station (DRS) &amp; Section Traffic Manager (STM).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8000" y="1393825"/>
            <a:ext cx="5641975" cy="4070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255588"/>
            <a:ext cx="7807325" cy="1147762"/>
          </a:xfrm>
          <a:ln/>
        </p:spPr>
        <p:txBody>
          <a:bodyPr lIns="0" tIns="0" rIns="0" bIns="0" anchor="ctr" anchorCtr="0"/>
          <a:lstStyle/>
          <a:p>
            <a:pPr algn="l" hangingPunct="0">
              <a:lnSpc>
                <a:spcPct val="87000"/>
              </a:lnSpc>
              <a:buClrTx/>
              <a:buSzPct val="4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b="1" i="1">
                <a:solidFill>
                  <a:srgbClr val="FF9966"/>
                </a:solidFill>
                <a:effectLst/>
              </a:rPr>
              <a:t>Autocall</a:t>
            </a:r>
            <a:br>
              <a:rPr lang="en-GB" sz="4000" b="1" i="1">
                <a:solidFill>
                  <a:srgbClr val="FF9966"/>
                </a:solidFill>
                <a:effectLst/>
              </a:rPr>
            </a:br>
            <a:endParaRPr lang="en-GB" sz="4000" b="1" i="1">
              <a:solidFill>
                <a:srgbClr val="FF9966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NTSD and Pactor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323850" indent="-323850">
              <a:lnSpc>
                <a:spcPct val="80000"/>
              </a:lnSpc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HF NTSD Operates almost exclusively in the automatic control sub-bands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 </a:t>
            </a:r>
          </a:p>
          <a:p>
            <a:pPr lvl="2" indent="-209550">
              <a:lnSpc>
                <a:spcPct val="80000"/>
              </a:lnSpc>
              <a:spcBef>
                <a:spcPts val="3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400"/>
              <a:t>3.585 - 3.600 MHz</a:t>
            </a:r>
          </a:p>
          <a:p>
            <a:pPr lvl="2" indent="-209550">
              <a:lnSpc>
                <a:spcPct val="80000"/>
              </a:lnSpc>
              <a:spcBef>
                <a:spcPts val="3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400"/>
              <a:t>7.100 - 7.105 MHz</a:t>
            </a:r>
          </a:p>
          <a:p>
            <a:pPr lvl="2" indent="-209550">
              <a:lnSpc>
                <a:spcPct val="80000"/>
              </a:lnSpc>
              <a:spcBef>
                <a:spcPts val="3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400"/>
              <a:t>10.140 - 10.150 MHz</a:t>
            </a:r>
          </a:p>
          <a:p>
            <a:pPr lvl="2" indent="-209550">
              <a:lnSpc>
                <a:spcPct val="80000"/>
              </a:lnSpc>
              <a:spcBef>
                <a:spcPts val="3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400"/>
              <a:t>14.095 - 14.0995 MHz</a:t>
            </a:r>
          </a:p>
          <a:p>
            <a:pPr lvl="2" indent="-209550">
              <a:lnSpc>
                <a:spcPct val="80000"/>
              </a:lnSpc>
              <a:spcBef>
                <a:spcPts val="3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400"/>
              <a:t>14.1005 - 14.1120 MHz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 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Using Pactor 1, 2,  and Pactor 3. </a:t>
            </a:r>
          </a:p>
          <a:p>
            <a:pPr marL="723900" lvl="1" indent="-266700">
              <a:lnSpc>
                <a:spcPct val="80000"/>
              </a:lnSpc>
              <a:spcBef>
                <a:spcPts val="450"/>
              </a:spcBef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600" i="1"/>
              <a:t>Pactor 2 and 3 are proprietary modes</a:t>
            </a:r>
            <a:r>
              <a:rPr lang="en-US" sz="1800" i="1"/>
              <a:t>.</a:t>
            </a:r>
          </a:p>
          <a:p>
            <a:pPr marL="723900" lvl="1" indent="-266700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endParaRPr lang="en-US" sz="1800" i="1"/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All pactor connects start out at Pactor 1 and then shift up to higher speed if the equipment at both ends is compatible.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 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Bandwidth for Pactor 1 and 2 is 500 Hz. pactor 3 will expand its bandwidth up to 2.4 KHz at highest speeds.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73100" y="206375"/>
            <a:ext cx="7808913" cy="1246188"/>
          </a:xfrm>
          <a:ln/>
        </p:spPr>
        <p:txBody>
          <a:bodyPr lIns="0" tIns="0" rIns="0" bIns="0" anchorCtr="0"/>
          <a:lstStyle/>
          <a:p>
            <a:pPr marL="211138" indent="-192088">
              <a:lnSpc>
                <a:spcPct val="93000"/>
              </a:lnSpc>
              <a:buClrTx/>
              <a:buFontTx/>
              <a:buNone/>
              <a:tabLst>
                <a:tab pos="211138" algn="l"/>
                <a:tab pos="668338" algn="l"/>
                <a:tab pos="1125538" algn="l"/>
                <a:tab pos="1582738" algn="l"/>
                <a:tab pos="2039938" algn="l"/>
                <a:tab pos="2497138" algn="l"/>
                <a:tab pos="2954338" algn="l"/>
                <a:tab pos="3411538" algn="l"/>
                <a:tab pos="3868738" algn="l"/>
                <a:tab pos="4325938" algn="l"/>
                <a:tab pos="4783138" algn="l"/>
                <a:tab pos="5240338" algn="l"/>
                <a:tab pos="5697538" algn="l"/>
                <a:tab pos="6154738" algn="l"/>
                <a:tab pos="6611938" algn="l"/>
                <a:tab pos="7069138" algn="l"/>
                <a:tab pos="7526338" algn="l"/>
                <a:tab pos="7983538" algn="l"/>
                <a:tab pos="8440738" algn="l"/>
                <a:tab pos="8897938" algn="l"/>
                <a:tab pos="9355138" algn="l"/>
              </a:tabLst>
            </a:pPr>
            <a:r>
              <a:rPr lang="en-GB"/>
              <a:t>Eastern Area MBOs</a:t>
            </a:r>
            <a:br>
              <a:rPr lang="en-GB"/>
            </a:br>
            <a:endParaRPr lang="en-GB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5000" y="1727200"/>
            <a:ext cx="7904163" cy="4581525"/>
          </a:xfrm>
          <a:ln/>
        </p:spPr>
        <p:txBody>
          <a:bodyPr lIns="0" tIns="0" rIns="0" bIns="0"/>
          <a:lstStyle/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KW1U       1RN   Edgartown, MA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W1WCG    1RN   North Haven, CT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W2SFD      2RN  Glenville, NY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WB2FTX    2RN   Butler, NJ    EADC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W3JY        3RN   Malvern, PA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WX4J        4RN   Switzerland, FL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WA4ZXV   4RN   Norcross, GA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W4DNA     4RN   Goldsboro, NC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W8UL       8RN    Reynoldsburg, OH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VE3GT      ECN    Renfrew, ON</a:t>
            </a:r>
          </a:p>
          <a:p>
            <a:pPr marL="407988" indent="-303213">
              <a:lnSpc>
                <a:spcPct val="95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400"/>
              <a:t>VA3PM      ECN   Brampton, ON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31188" cy="1141412"/>
          </a:xfrm>
          <a:ln/>
        </p:spPr>
        <p:txBody>
          <a:bodyPr lIns="0" tIns="0" rIns="0" bIns="0" anchorCtr="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Central and Pacific Area Hubs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31188" cy="1076325"/>
          </a:xfrm>
          <a:ln/>
        </p:spPr>
        <p:txBody>
          <a:bodyPr lIns="0" tIns="0" rIns="0" bIns="0"/>
          <a:lstStyle/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KB0OFD   Missouri</a:t>
            </a:r>
          </a:p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W5KAV    Washington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31188" cy="1141412"/>
          </a:xfrm>
          <a:ln/>
        </p:spPr>
        <p:txBody>
          <a:bodyPr lIns="0" tIns="0" rIns="0" bIns="0" anchorCtr="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Winlink 3.0 Components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31188" cy="4533900"/>
          </a:xfrm>
          <a:ln/>
        </p:spPr>
        <p:txBody>
          <a:bodyPr lIns="0" tIns="0" rIns="0" bIns="0"/>
          <a:lstStyle/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Message Manager  -Forwarding file</a:t>
            </a:r>
          </a:p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User Manager</a:t>
            </a:r>
          </a:p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Event Log</a:t>
            </a:r>
          </a:p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PCTSCS  - HF Pactor module</a:t>
            </a:r>
          </a:p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PKT VHF- VHF Packet Module</a:t>
            </a:r>
          </a:p>
          <a:p>
            <a:pPr marL="407988" indent="-303213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/>
              <a:t>Scanner- scanning, busy detector, event scheduling and rescheduling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31188" cy="1141412"/>
          </a:xfrm>
          <a:ln/>
        </p:spPr>
        <p:txBody>
          <a:bodyPr lIns="0" tIns="0" rIns="0" bIns="0" anchorCtr="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Typical Forwarding File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362200"/>
            <a:ext cx="8166100" cy="3187700"/>
          </a:xfrm>
          <a:ln/>
        </p:spPr>
        <p:txBody>
          <a:bodyPr lIns="0" tIns="0" rIns="0" bIns="0"/>
          <a:lstStyle/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NTSAK K4WWV W8UL KW1U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NTSAL W5KAV K4WWV  W8UL KW1U W1WCG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NTSAB W5KAV K4WWV W8UL KW1U W1WCG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NTSAZ W5KAV K4WWV W8UL KW1U W1WCG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NTSAR W5KAV K4WWV W8UL KW1U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NTSB* W5KAV K4WWV W8UL KW1U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NTSCA W5KAV K4WWV  W8UL</a:t>
            </a:r>
          </a:p>
          <a:p>
            <a:pPr marL="407988" indent="-303213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07988" algn="l"/>
                <a:tab pos="520700" algn="l"/>
                <a:tab pos="977900" algn="l"/>
                <a:tab pos="1435100" algn="l"/>
                <a:tab pos="1892300" algn="l"/>
                <a:tab pos="2349500" algn="l"/>
                <a:tab pos="2806700" algn="l"/>
                <a:tab pos="3263900" algn="l"/>
                <a:tab pos="3721100" algn="l"/>
                <a:tab pos="4178300" algn="l"/>
                <a:tab pos="4635500" algn="l"/>
                <a:tab pos="5092700" algn="l"/>
                <a:tab pos="5549900" algn="l"/>
                <a:tab pos="6007100" algn="l"/>
                <a:tab pos="6464300" algn="l"/>
                <a:tab pos="6921500" algn="l"/>
                <a:tab pos="7378700" algn="l"/>
                <a:tab pos="7835900" algn="l"/>
                <a:tab pos="8293100" algn="l"/>
                <a:tab pos="8750300" algn="l"/>
                <a:tab pos="9207500" algn="l"/>
              </a:tabLst>
            </a:pPr>
            <a:r>
              <a:rPr lang="en-GB" sz="2000"/>
              <a:t>NTSCO W5KAV K4WWV W8UL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42925"/>
            <a:ext cx="8231188" cy="609600"/>
          </a:xfrm>
          <a:ln/>
        </p:spPr>
        <p:txBody>
          <a:bodyPr lIns="0" tIns="0" rIns="0" bIns="0" anchorCtr="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/>
              <a:t>WB2FTX NTSD Station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92125" y="1600200"/>
            <a:ext cx="4017963" cy="4189413"/>
          </a:xfrm>
          <a:ln/>
        </p:spPr>
        <p:txBody>
          <a:bodyPr lIns="0" tIns="0" rIns="0" bIns="0"/>
          <a:lstStyle/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 u="sng"/>
              <a:t>HF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Kenwood TS-450S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SCS PTC-IIUSB Modem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MFJ 9913 Autotuner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B&amp;W Folded Dipole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Computer- old Pentium 150 Mhz- Win 98 SE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Classic Winlink 3.0</a:t>
            </a:r>
          </a:p>
          <a:p>
            <a:pPr marL="428625" indent="-304800"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Kantronics KPC-3 plus for packet port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1600200"/>
            <a:ext cx="4017963" cy="4235450"/>
          </a:xfrm>
          <a:ln/>
        </p:spPr>
        <p:txBody>
          <a:bodyPr lIns="0" tIns="0" rIns="0" bIns="0"/>
          <a:lstStyle/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 u="sng"/>
              <a:t>VHF</a:t>
            </a:r>
          </a:p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FBB 7.00i BBS Software</a:t>
            </a:r>
          </a:p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Pentium 100 Mhz running DOS 6.22</a:t>
            </a:r>
          </a:p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1 Paccomm Tiny 2 TNC</a:t>
            </a:r>
          </a:p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Flexnet</a:t>
            </a:r>
          </a:p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Icom IC-38A, 25 watts</a:t>
            </a:r>
          </a:p>
          <a:p>
            <a:pPr marL="428625" indent="-304800">
              <a:spcBef>
                <a:spcPts val="600"/>
              </a:spcBef>
              <a:buClrTx/>
              <a:buSzPct val="60000"/>
              <a:buFontTx/>
              <a:buNone/>
              <a:tabLst>
                <a:tab pos="428625" algn="l"/>
                <a:tab pos="541338" algn="l"/>
                <a:tab pos="998538" algn="l"/>
                <a:tab pos="1455738" algn="l"/>
                <a:tab pos="1912938" algn="l"/>
                <a:tab pos="2370138" algn="l"/>
                <a:tab pos="2827338" algn="l"/>
                <a:tab pos="3284538" algn="l"/>
                <a:tab pos="3741738" algn="l"/>
                <a:tab pos="4198938" algn="l"/>
                <a:tab pos="4656138" algn="l"/>
                <a:tab pos="5113338" algn="l"/>
                <a:tab pos="5570538" algn="l"/>
                <a:tab pos="6027738" algn="l"/>
                <a:tab pos="6484938" algn="l"/>
                <a:tab pos="6942138" algn="l"/>
                <a:tab pos="7399338" algn="l"/>
                <a:tab pos="7856538" algn="l"/>
                <a:tab pos="8313738" algn="l"/>
                <a:tab pos="8770938" algn="l"/>
                <a:tab pos="9228138" algn="l"/>
              </a:tabLst>
            </a:pPr>
            <a:r>
              <a:rPr lang="en-GB" sz="2400"/>
              <a:t>4 el 220 Mhz</a:t>
            </a:r>
            <a:r>
              <a:rPr lang="en-GB"/>
              <a:t> </a:t>
            </a:r>
            <a:r>
              <a:rPr lang="en-GB" sz="2400"/>
              <a:t>beam pointed at WA2SNA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89100"/>
            <a:ext cx="7772400" cy="17399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5400"/>
              <a:t>NTS Digital Demonstration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4419600"/>
            <a:ext cx="6400800" cy="175895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Local Digital Traffic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189163"/>
          </a:xfrm>
          <a:ln/>
        </p:spPr>
        <p:txBody>
          <a:bodyPr/>
          <a:lstStyle/>
          <a:p>
            <a:pPr marL="323850" indent="-323850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Receipt and Origination via WB2FTX-4 PBBS</a:t>
            </a:r>
          </a:p>
          <a:p>
            <a:pPr marL="323850" indent="-323850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WB2FTX-4 accessible via WA2SNA (Ramapo Mtn), via NJ Flexnet System </a:t>
            </a:r>
          </a:p>
          <a:p>
            <a:pPr marL="323850" indent="-323850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/>
              <a:t>SNJ partially served by NJ2AR-4 and KC2QVT-4 </a:t>
            </a:r>
          </a:p>
        </p:txBody>
      </p:sp>
      <p:graphicFrame>
        <p:nvGraphicFramePr>
          <p:cNvPr id="41987" name="Group 3"/>
          <p:cNvGraphicFramePr>
            <a:graphicFrameLocks noGrp="1"/>
          </p:cNvGraphicFramePr>
          <p:nvPr/>
        </p:nvGraphicFramePr>
        <p:xfrm>
          <a:off x="457200" y="3276600"/>
          <a:ext cx="8231188" cy="6332538"/>
        </p:xfrm>
        <a:graphic>
          <a:graphicData uri="http://schemas.openxmlformats.org/drawingml/2006/table">
            <a:tbl>
              <a:tblPr/>
              <a:tblGrid>
                <a:gridCol w="2743200"/>
                <a:gridCol w="3125788"/>
                <a:gridCol w="2362200"/>
              </a:tblGrid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Node Name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Location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Frequency (MHz)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WA2SNA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Ramapo Mountain, Oakland, 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145.01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WB2SNN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Sayreville, 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145.51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N2QAE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Schooley’s Mountain, W Morris Co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145.51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W2LI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Murray Hill, 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145.05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W2LV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Kittatinny Mountain,  W Sussex Co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149.91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KC2QVT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ea typeface="Lucida Sans Unicode" charset="0"/>
                          <a:cs typeface="Lucida Sans Unicode" charset="0"/>
                        </a:rPr>
                        <a:t>Burlington Co, 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ea typeface="Lucida Sans Unicode" charset="0"/>
                          <a:cs typeface="Lucida Sans Unicode" charset="0"/>
                        </a:rPr>
                        <a:t>145.09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ea typeface="Lucida Sans Unicode" charset="0"/>
                          <a:cs typeface="Lucida Sans Unicode" charset="0"/>
                        </a:rPr>
                        <a:t>W2GSA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ea typeface="Lucida Sans Unicode" charset="0"/>
                          <a:cs typeface="Lucida Sans Unicode" charset="0"/>
                        </a:rPr>
                        <a:t>Monmouth Co, 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ea typeface="Lucida Sans Unicode" charset="0"/>
                          <a:cs typeface="Lucida Sans Unicode" charset="0"/>
                        </a:rPr>
                        <a:t>145.05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NJ2AR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Ocean Co, 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ea typeface="Lucida Sans Unicode" charset="0"/>
                          <a:cs typeface="Lucida Sans Unicode" charset="0"/>
                        </a:rPr>
                        <a:t>145.03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Local NTS Digital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616450"/>
          </a:xfrm>
          <a:ln/>
        </p:spPr>
        <p:txBody>
          <a:bodyPr/>
          <a:lstStyle/>
          <a:p>
            <a:pPr marL="323850" indent="-323850"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/>
              <a:t>Basic equipment requirements</a:t>
            </a:r>
          </a:p>
          <a:p>
            <a:pPr marL="723900" lvl="1" indent="-266700"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/>
              <a:t>2M rig</a:t>
            </a:r>
          </a:p>
          <a:p>
            <a:pPr marL="723900" lvl="1" indent="-266700"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/>
              <a:t>TNC capable of 1200 baud VHF Packet</a:t>
            </a:r>
          </a:p>
          <a:p>
            <a:pPr marL="723900" lvl="1" indent="-266700"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/>
              <a:t>Terminal Program</a:t>
            </a:r>
          </a:p>
          <a:p>
            <a:pPr marL="723900" lvl="1" indent="-266700">
              <a:buClrTx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i="1"/>
              <a:t>OR</a:t>
            </a:r>
          </a:p>
          <a:p>
            <a:pPr marL="723900" lvl="1" indent="-266700"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/>
              <a:t>Soundcard interface and software capable of emulating Packet</a:t>
            </a:r>
          </a:p>
          <a:p>
            <a:pPr marL="723900" lvl="1" indent="-266700"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/>
              <a:t>Computer</a:t>
            </a:r>
          </a:p>
          <a:p>
            <a:pPr marL="723900" lvl="1" indent="-266700">
              <a:buClrTx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4838" y="454025"/>
            <a:ext cx="7929562" cy="9493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/>
              <a:t>Advantages of NTS Messaging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04975" y="1892300"/>
            <a:ext cx="6388100" cy="3508375"/>
          </a:xfrm>
          <a:ln/>
        </p:spPr>
        <p:txBody>
          <a:bodyPr/>
          <a:lstStyle/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Wireless! Send them from anywhere.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Use a little HT or a big base station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Standard Format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Accountability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NTS Nets meet daily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Speed (digipeater vs. email)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 i="1"/>
              <a:t>When all else fails…</a:t>
            </a:r>
          </a:p>
          <a:p>
            <a:pPr marL="323850" indent="-323850">
              <a:lnSpc>
                <a:spcPct val="90000"/>
              </a:lnSpc>
              <a:spcBef>
                <a:spcPts val="6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Fun, good practice &amp; helpful!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/>
              <a:t>Outpost Packet Message Manager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Outpost is a Windows-based packet message client that lets you send and receive packet messages with almost any Amateur Radio Bulletin Board System (BBS) or TNC Personal Mail Box.</a:t>
            </a:r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Hides the complexity of the native packet environment and shorten the learning curve </a:t>
            </a:r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Provide an MS Windows-based packet messaging client </a:t>
            </a:r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Automate the packet message handling environment </a:t>
            </a:r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Create a program that behaves like your email client that you have at work or home… </a:t>
            </a:r>
            <a:br>
              <a:rPr lang="en-US" sz="1800"/>
            </a:br>
            <a:r>
              <a:rPr lang="en-US" sz="1800"/>
              <a:t>…create, send, receive, read, delete, reply to, or forward messages </a:t>
            </a:r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/>
              <a:t>Automates the origination and formatting of NTS messages.</a:t>
            </a:r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 i="1"/>
              <a:t>Focus on the message not the medium</a:t>
            </a:r>
          </a:p>
          <a:p>
            <a:pPr marL="323850" indent="-323850">
              <a:spcBef>
                <a:spcPts val="5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000" i="1">
                <a:solidFill>
                  <a:srgbClr val="FFFF00"/>
                </a:solidFill>
              </a:rPr>
              <a:t>Freeware: http://www.outpostpm.org/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2RN Nets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189163"/>
          </a:xfrm>
          <a:ln/>
        </p:spPr>
        <p:txBody>
          <a:bodyPr/>
          <a:lstStyle/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Open to all HAMs</a:t>
            </a:r>
          </a:p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Liaisons to/from NJ and NY</a:t>
            </a:r>
          </a:p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Liaisons to EAN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838200" y="1676400"/>
            <a:ext cx="7848600" cy="33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5060" name="Group 4"/>
          <p:cNvGraphicFramePr>
            <a:graphicFrameLocks noGrp="1"/>
          </p:cNvGraphicFramePr>
          <p:nvPr/>
        </p:nvGraphicFramePr>
        <p:xfrm>
          <a:off x="457200" y="3505200"/>
          <a:ext cx="8231188" cy="4222750"/>
        </p:xfrm>
        <a:graphic>
          <a:graphicData uri="http://schemas.openxmlformats.org/drawingml/2006/table">
            <a:tbl>
              <a:tblPr/>
              <a:tblGrid>
                <a:gridCol w="2679700"/>
                <a:gridCol w="2871788"/>
                <a:gridCol w="2679700"/>
              </a:tblGrid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Frequency (MHz)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Time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Mode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3.925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1:45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SSB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3.925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4:35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SSB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3.925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6:30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SSB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3.576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7:45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CW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3.576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9:30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CW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NNJ/SNJ Section Nets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189163"/>
          </a:xfrm>
          <a:ln/>
        </p:spPr>
        <p:txBody>
          <a:bodyPr/>
          <a:lstStyle/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Open to all HAMs</a:t>
            </a:r>
          </a:p>
        </p:txBody>
      </p:sp>
      <p:graphicFrame>
        <p:nvGraphicFramePr>
          <p:cNvPr id="46083" name="Group 3"/>
          <p:cNvGraphicFramePr>
            <a:graphicFrameLocks noGrp="1"/>
          </p:cNvGraphicFramePr>
          <p:nvPr/>
        </p:nvGraphicFramePr>
        <p:xfrm>
          <a:off x="457200" y="2895600"/>
          <a:ext cx="8232775" cy="4222750"/>
        </p:xfrm>
        <a:graphic>
          <a:graphicData uri="http://schemas.openxmlformats.org/drawingml/2006/table">
            <a:tbl>
              <a:tblPr/>
              <a:tblGrid>
                <a:gridCol w="1803400"/>
                <a:gridCol w="2354263"/>
                <a:gridCol w="2211387"/>
                <a:gridCol w="1863725"/>
              </a:tblGrid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Frequency (MHz)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Time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Name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Mode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3.544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10:00 AM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 Morning (WE)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CW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3.950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6:00 PM, 9AM (SU)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NJPN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SSB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3.547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6:30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 Slow Net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CW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3.544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7:00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 Net/Early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CW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3.544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10:00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 Net/Late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CW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  <p:sp>
        <p:nvSpPr>
          <p:cNvPr id="46108" name="Rectangle 28"/>
          <p:cNvSpPr>
            <a:spLocks noChangeArrowheads="1"/>
          </p:cNvSpPr>
          <p:nvPr/>
        </p:nvSpPr>
        <p:spPr bwMode="auto">
          <a:xfrm>
            <a:off x="0" y="4602163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NNJ Local Nets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2189163"/>
          </a:xfrm>
          <a:ln/>
        </p:spPr>
        <p:txBody>
          <a:bodyPr/>
          <a:lstStyle/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Open to all Hams with or without traffic handling experience.</a:t>
            </a:r>
          </a:p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A great place to start and to learn first hand.</a:t>
            </a:r>
          </a:p>
        </p:txBody>
      </p:sp>
      <p:graphicFrame>
        <p:nvGraphicFramePr>
          <p:cNvPr id="47107" name="Group 3"/>
          <p:cNvGraphicFramePr>
            <a:graphicFrameLocks noGrp="1"/>
          </p:cNvGraphicFramePr>
          <p:nvPr/>
        </p:nvGraphicFramePr>
        <p:xfrm>
          <a:off x="381000" y="3505200"/>
          <a:ext cx="7926388" cy="4010025"/>
        </p:xfrm>
        <a:graphic>
          <a:graphicData uri="http://schemas.openxmlformats.org/drawingml/2006/table">
            <a:tbl>
              <a:tblPr/>
              <a:tblGrid>
                <a:gridCol w="1101725"/>
                <a:gridCol w="1270000"/>
                <a:gridCol w="2462213"/>
                <a:gridCol w="1416050"/>
                <a:gridCol w="1676400"/>
              </a:tblGrid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Name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Time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Frequency (MHz)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Repeater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Comment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NJVN/E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7:30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146.895 (PL 151.4)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WS2Q/ WB2FTX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Echolink via WB2FTX-R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CJTN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8:00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146.760 (PL 156.7)</a:t>
                      </a:r>
                    </a:p>
                    <a:p>
                      <a:pPr marL="342900" marR="0" lvl="0" indent="-323850" algn="ctr" defTabSz="457200" rtl="0" eaLnBrk="0" fontAlgn="base" latinLnBrk="0" hangingPunct="0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443.200 (PL 141.3)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K2GE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Echolink via       K2GE-R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UCTN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10:00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Various</a:t>
                      </a:r>
                    </a:p>
                    <a:p>
                      <a:pPr marL="342900" marR="0" lvl="0" indent="-323850" algn="ctr" defTabSz="457200" rtl="0" eaLnBrk="0" fontAlgn="base" latinLnBrk="0" hangingPunct="0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147.255 (PL 141.3)</a:t>
                      </a:r>
                    </a:p>
                    <a:p>
                      <a:pPr marL="342900" marR="0" lvl="0" indent="-323850" algn="ctr" defTabSz="457200" rtl="0" eaLnBrk="0" fontAlgn="base" latinLnBrk="0" hangingPunct="0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449.975 (PL 141.3)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W2NJR/   WA2JWR/        W2LI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Echolink via</a:t>
                      </a:r>
                    </a:p>
                    <a:p>
                      <a:pPr marL="342900" marR="0" lvl="0" indent="-323850" algn="ctr" defTabSz="457200" rtl="0" eaLnBrk="0" fontAlgn="base" latinLnBrk="0" hangingPunct="0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W2NJR-R and</a:t>
                      </a:r>
                    </a:p>
                    <a:p>
                      <a:pPr marL="342900" marR="0" lvl="0" indent="-323850" algn="ctr" defTabSz="457200" rtl="0" eaLnBrk="0" fontAlgn="base" latinLnBrk="0" hangingPunct="0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WA2JWR-R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NJVN/L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10:30 PM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146.700 (PL 141.3)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W2PQG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Echolink planned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  <p:sp>
        <p:nvSpPr>
          <p:cNvPr id="47133" name="Rectangle 29"/>
          <p:cNvSpPr>
            <a:spLocks noChangeArrowheads="1"/>
          </p:cNvSpPr>
          <p:nvPr/>
        </p:nvSpPr>
        <p:spPr bwMode="auto">
          <a:xfrm>
            <a:off x="0" y="4614863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0225" y="277813"/>
            <a:ext cx="7929563" cy="104457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Additional Resources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485900" y="1817688"/>
            <a:ext cx="6551613" cy="4287837"/>
          </a:xfrm>
          <a:ln/>
        </p:spPr>
        <p:txBody>
          <a:bodyPr/>
          <a:lstStyle/>
          <a:p>
            <a:pPr marL="323850" indent="-323850">
              <a:lnSpc>
                <a:spcPct val="80000"/>
              </a:lnSpc>
              <a:spcBef>
                <a:spcPts val="450"/>
              </a:spcBef>
              <a:spcAft>
                <a:spcPts val="1125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 u="sng">
                <a:solidFill>
                  <a:srgbClr val="FFFF00"/>
                </a:solidFill>
              </a:rPr>
              <a:t>ARRL Net Directory</a:t>
            </a:r>
            <a:r>
              <a:rPr lang="en-US" sz="1800"/>
              <a:t> – Excellent NTS reference with net listings by state ($5 from ARRL). Online version is accessible free at the ARRL web site (www.arrl.org).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spcAft>
                <a:spcPts val="1125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 u="sng">
                <a:solidFill>
                  <a:srgbClr val="FFFF00"/>
                </a:solidFill>
              </a:rPr>
              <a:t>Public Service Communication Manual</a:t>
            </a:r>
            <a:r>
              <a:rPr lang="en-US" sz="1800"/>
              <a:t> – Detailed reference on NTS message handling ($1 from ARRL), also available on ARRL web site.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spcAft>
                <a:spcPts val="1125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 u="sng">
                <a:solidFill>
                  <a:srgbClr val="FFFF00"/>
                </a:solidFill>
              </a:rPr>
              <a:t>Morris County NJ Amateur Radio Volunteers</a:t>
            </a:r>
            <a:r>
              <a:rPr lang="en-US" sz="1800"/>
              <a:t> website – see NTS section: </a:t>
            </a:r>
          </a:p>
          <a:p>
            <a:pPr marL="723900" lvl="1" indent="-266700">
              <a:lnSpc>
                <a:spcPct val="80000"/>
              </a:lnSpc>
              <a:spcBef>
                <a:spcPts val="400"/>
              </a:spcBef>
              <a:spcAft>
                <a:spcPts val="1000"/>
              </a:spcAft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600"/>
              <a:t>	</a:t>
            </a:r>
            <a:r>
              <a:rPr lang="en-US" sz="1600">
                <a:solidFill>
                  <a:srgbClr val="CCCCFF"/>
                </a:solidFill>
                <a:hlinkClick r:id="rId3"/>
              </a:rPr>
              <a:t>http://www.qsl.net/mcarv/nts.htm</a:t>
            </a:r>
          </a:p>
          <a:p>
            <a:pPr marL="323850" indent="-323850">
              <a:lnSpc>
                <a:spcPct val="80000"/>
              </a:lnSpc>
              <a:spcBef>
                <a:spcPts val="450"/>
              </a:spcBef>
              <a:spcAft>
                <a:spcPts val="1125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800" u="sng">
                <a:solidFill>
                  <a:srgbClr val="FFFF00"/>
                </a:solidFill>
              </a:rPr>
              <a:t>K2UL website</a:t>
            </a:r>
            <a:r>
              <a:rPr lang="en-US" sz="1800"/>
              <a:t> – Dan was the Section Traffic Manager for SNJ and has a great website.</a:t>
            </a:r>
          </a:p>
          <a:p>
            <a:pPr marL="323850" indent="-323850">
              <a:buClrTx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1600" u="sng"/>
              <a:t>            http://www.qsl.net/k2ul/resource.htm</a:t>
            </a:r>
          </a:p>
          <a:p>
            <a:pPr marL="723900" lvl="1" indent="-266700">
              <a:lnSpc>
                <a:spcPct val="80000"/>
              </a:lnSpc>
              <a:spcBef>
                <a:spcPts val="400"/>
              </a:spcBef>
              <a:spcAft>
                <a:spcPts val="1000"/>
              </a:spcAft>
              <a:buClrTx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endParaRPr lang="en-US" sz="1600" u="sng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Acknowlegements</a:t>
            </a: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323850" indent="-323850">
              <a:spcBef>
                <a:spcPct val="0"/>
              </a:spcBef>
              <a:spcAft>
                <a:spcPts val="450"/>
              </a:spcAft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Pinkney Foster, KG6ILA, </a:t>
            </a:r>
            <a:r>
              <a:rPr lang="en-US" sz="1800"/>
              <a:t>Section Traffic Manager ARRL Santa Clara Valley Section </a:t>
            </a:r>
            <a:r>
              <a:rPr lang="en-US" sz="1800">
                <a:solidFill>
                  <a:srgbClr val="CCCCFF"/>
                </a:solidFill>
                <a:hlinkClick r:id="rId3"/>
              </a:rPr>
              <a:t>kg6ila@arrl.net</a:t>
            </a:r>
            <a:r>
              <a:rPr lang="en-US" sz="1800"/>
              <a:t> whose presentation “</a:t>
            </a:r>
            <a:r>
              <a:rPr lang="en-US" sz="1800" i="1"/>
              <a:t>National Traffic System (NTS)</a:t>
            </a:r>
            <a:br>
              <a:rPr lang="en-US" sz="1800" i="1"/>
            </a:br>
            <a:r>
              <a:rPr lang="en-US" sz="1800" i="1"/>
              <a:t>Messaging Basics</a:t>
            </a:r>
            <a:r>
              <a:rPr lang="en-US" sz="1800"/>
              <a:t>” inspired the message handling components of this presentation.</a:t>
            </a:r>
          </a:p>
          <a:p>
            <a:pPr marL="323850" indent="-323850">
              <a:spcBef>
                <a:spcPct val="0"/>
              </a:spcBef>
              <a:spcAft>
                <a:spcPts val="450"/>
              </a:spcAft>
              <a:buClrTx/>
              <a:buSzPct val="60000"/>
              <a:buFontTx/>
              <a:buNone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endParaRPr lang="en-US" sz="1800"/>
          </a:p>
          <a:p>
            <a:pPr marL="323850" indent="-323850">
              <a:spcBef>
                <a:spcPts val="45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Jim Oberhofer, KN6PE, </a:t>
            </a:r>
            <a:r>
              <a:rPr lang="en-US" sz="1800"/>
              <a:t>author of Outpost Packet Message Manager, and the resulting description included in this presentation.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92275"/>
            <a:ext cx="7772400" cy="17367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5400"/>
              <a:t>Questions? 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4419600"/>
            <a:ext cx="6400800" cy="175895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NTS Hierarchy and Modes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US and Canada organized into Area, Region, and Local Nets</a:t>
            </a:r>
          </a:p>
          <a:p>
            <a:pPr marL="723900" lvl="1" indent="-266700">
              <a:spcBef>
                <a:spcPts val="600"/>
              </a:spcBef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3 Areas</a:t>
            </a:r>
          </a:p>
          <a:p>
            <a:pPr marL="723900" lvl="1" indent="-266700">
              <a:spcBef>
                <a:spcPts val="600"/>
              </a:spcBef>
              <a:buClr>
                <a:srgbClr val="FFFFFF"/>
              </a:buClr>
              <a:buFont typeface="Verdana" pitchFamily="32" charset="0"/>
              <a:buChar char="•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400"/>
              <a:t>12 Regions</a:t>
            </a:r>
          </a:p>
          <a:p>
            <a:pPr marL="323850" indent="-323850">
              <a:spcBef>
                <a:spcPts val="700"/>
              </a:spcBef>
              <a:buClr>
                <a:srgbClr val="FFFFCC"/>
              </a:buClr>
              <a:buSzPct val="60000"/>
              <a:buFont typeface="Wingdings" charset="2"/>
              <a:buChar char=""/>
              <a:tabLst>
                <a:tab pos="323850" algn="l"/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</a:tabLst>
            </a:pPr>
            <a:r>
              <a:rPr lang="en-US" sz="2800"/>
              <a:t>Traffic Flow: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304800" y="4038600"/>
            <a:ext cx="7685088" cy="2598738"/>
            <a:chOff x="192" y="2544"/>
            <a:chExt cx="4841" cy="1637"/>
          </a:xfrm>
        </p:grpSpPr>
        <p:grpSp>
          <p:nvGrpSpPr>
            <p:cNvPr id="8196" name="Group 4"/>
            <p:cNvGrpSpPr>
              <a:grpSpLocks/>
            </p:cNvGrpSpPr>
            <p:nvPr/>
          </p:nvGrpSpPr>
          <p:grpSpPr bwMode="auto">
            <a:xfrm>
              <a:off x="192" y="3744"/>
              <a:ext cx="1145" cy="437"/>
              <a:chOff x="192" y="3744"/>
              <a:chExt cx="1145" cy="437"/>
            </a:xfrm>
          </p:grpSpPr>
          <p:sp>
            <p:nvSpPr>
              <p:cNvPr id="8197" name="Oval 5"/>
              <p:cNvSpPr>
                <a:spLocks noChangeArrowheads="1"/>
              </p:cNvSpPr>
              <p:nvPr/>
            </p:nvSpPr>
            <p:spPr bwMode="auto">
              <a:xfrm>
                <a:off x="192" y="3744"/>
                <a:ext cx="233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" name="Oval 6"/>
              <p:cNvSpPr>
                <a:spLocks noChangeArrowheads="1"/>
              </p:cNvSpPr>
              <p:nvPr/>
            </p:nvSpPr>
            <p:spPr bwMode="auto">
              <a:xfrm>
                <a:off x="527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9" name="Oval 7"/>
              <p:cNvSpPr>
                <a:spLocks noChangeArrowheads="1"/>
              </p:cNvSpPr>
              <p:nvPr/>
            </p:nvSpPr>
            <p:spPr bwMode="auto">
              <a:xfrm>
                <a:off x="1103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0" name="Oval 8"/>
              <p:cNvSpPr>
                <a:spLocks noChangeArrowheads="1"/>
              </p:cNvSpPr>
              <p:nvPr/>
            </p:nvSpPr>
            <p:spPr bwMode="auto">
              <a:xfrm>
                <a:off x="815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1" name="Text Box 9"/>
              <p:cNvSpPr txBox="1">
                <a:spLocks noChangeArrowheads="1"/>
              </p:cNvSpPr>
              <p:nvPr/>
            </p:nvSpPr>
            <p:spPr bwMode="auto">
              <a:xfrm>
                <a:off x="384" y="3824"/>
                <a:ext cx="809" cy="35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Section/ Local Nets</a:t>
                </a:r>
              </a:p>
            </p:txBody>
          </p:sp>
        </p:grpSp>
        <p:grpSp>
          <p:nvGrpSpPr>
            <p:cNvPr id="8202" name="Group 10"/>
            <p:cNvGrpSpPr>
              <a:grpSpLocks/>
            </p:cNvGrpSpPr>
            <p:nvPr/>
          </p:nvGrpSpPr>
          <p:grpSpPr bwMode="auto">
            <a:xfrm>
              <a:off x="912" y="3120"/>
              <a:ext cx="761" cy="447"/>
              <a:chOff x="912" y="3120"/>
              <a:chExt cx="761" cy="447"/>
            </a:xfrm>
          </p:grpSpPr>
          <p:sp>
            <p:nvSpPr>
              <p:cNvPr id="8203" name="Oval 11"/>
              <p:cNvSpPr>
                <a:spLocks noChangeArrowheads="1"/>
              </p:cNvSpPr>
              <p:nvPr/>
            </p:nvSpPr>
            <p:spPr bwMode="auto">
              <a:xfrm>
                <a:off x="1008" y="3120"/>
                <a:ext cx="569" cy="233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4" name="Text Box 12"/>
              <p:cNvSpPr txBox="1">
                <a:spLocks noChangeArrowheads="1"/>
              </p:cNvSpPr>
              <p:nvPr/>
            </p:nvSpPr>
            <p:spPr bwMode="auto">
              <a:xfrm>
                <a:off x="912" y="3359"/>
                <a:ext cx="761" cy="2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Region Nets</a:t>
                </a:r>
              </a:p>
            </p:txBody>
          </p:sp>
        </p:grp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 flipV="1">
              <a:off x="336" y="3540"/>
              <a:ext cx="666" cy="162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 flipV="1">
              <a:off x="432" y="3492"/>
              <a:ext cx="522" cy="21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 flipV="1">
              <a:off x="720" y="3540"/>
              <a:ext cx="330" cy="210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 flipV="1">
              <a:off x="1056" y="3492"/>
              <a:ext cx="138" cy="21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 flipV="1">
              <a:off x="1008" y="3540"/>
              <a:ext cx="138" cy="162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>
              <a:off x="1248" y="3552"/>
              <a:ext cx="0" cy="138"/>
            </a:xfrm>
            <a:prstGeom prst="line">
              <a:avLst/>
            </a:prstGeom>
            <a:noFill/>
            <a:ln w="936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11" name="Group 19"/>
            <p:cNvGrpSpPr>
              <a:grpSpLocks/>
            </p:cNvGrpSpPr>
            <p:nvPr/>
          </p:nvGrpSpPr>
          <p:grpSpPr bwMode="auto">
            <a:xfrm>
              <a:off x="1776" y="2784"/>
              <a:ext cx="617" cy="447"/>
              <a:chOff x="1776" y="2784"/>
              <a:chExt cx="617" cy="447"/>
            </a:xfrm>
          </p:grpSpPr>
          <p:sp>
            <p:nvSpPr>
              <p:cNvPr id="8212" name="Oval 20"/>
              <p:cNvSpPr>
                <a:spLocks noChangeArrowheads="1"/>
              </p:cNvSpPr>
              <p:nvPr/>
            </p:nvSpPr>
            <p:spPr bwMode="auto">
              <a:xfrm>
                <a:off x="1776" y="2784"/>
                <a:ext cx="569" cy="233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Text Box 21"/>
              <p:cNvSpPr txBox="1">
                <a:spLocks noChangeArrowheads="1"/>
              </p:cNvSpPr>
              <p:nvPr/>
            </p:nvSpPr>
            <p:spPr bwMode="auto">
              <a:xfrm>
                <a:off x="1776" y="3023"/>
                <a:ext cx="617" cy="2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Area Nets</a:t>
                </a:r>
              </a:p>
            </p:txBody>
          </p:sp>
        </p:grpSp>
        <p:sp>
          <p:nvSpPr>
            <p:cNvPr id="8214" name="Line 22"/>
            <p:cNvSpPr>
              <a:spLocks noChangeShapeType="1"/>
            </p:cNvSpPr>
            <p:nvPr/>
          </p:nvSpPr>
          <p:spPr bwMode="auto">
            <a:xfrm flipV="1">
              <a:off x="1584" y="3012"/>
              <a:ext cx="186" cy="114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15" name="Group 23"/>
            <p:cNvGrpSpPr>
              <a:grpSpLocks/>
            </p:cNvGrpSpPr>
            <p:nvPr/>
          </p:nvGrpSpPr>
          <p:grpSpPr bwMode="auto">
            <a:xfrm>
              <a:off x="3168" y="2784"/>
              <a:ext cx="617" cy="447"/>
              <a:chOff x="3168" y="2784"/>
              <a:chExt cx="617" cy="447"/>
            </a:xfrm>
          </p:grpSpPr>
          <p:sp>
            <p:nvSpPr>
              <p:cNvPr id="8216" name="Oval 24"/>
              <p:cNvSpPr>
                <a:spLocks noChangeArrowheads="1"/>
              </p:cNvSpPr>
              <p:nvPr/>
            </p:nvSpPr>
            <p:spPr bwMode="auto">
              <a:xfrm>
                <a:off x="3168" y="2784"/>
                <a:ext cx="569" cy="233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Text Box 25"/>
              <p:cNvSpPr txBox="1">
                <a:spLocks noChangeArrowheads="1"/>
              </p:cNvSpPr>
              <p:nvPr/>
            </p:nvSpPr>
            <p:spPr bwMode="auto">
              <a:xfrm>
                <a:off x="3168" y="3023"/>
                <a:ext cx="617" cy="2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Area Nets</a:t>
                </a:r>
              </a:p>
            </p:txBody>
          </p:sp>
        </p:grpSp>
        <p:sp>
          <p:nvSpPr>
            <p:cNvPr id="8218" name="Line 26"/>
            <p:cNvSpPr>
              <a:spLocks noChangeShapeType="1"/>
            </p:cNvSpPr>
            <p:nvPr/>
          </p:nvSpPr>
          <p:spPr bwMode="auto">
            <a:xfrm>
              <a:off x="2496" y="2880"/>
              <a:ext cx="522" cy="0"/>
            </a:xfrm>
            <a:prstGeom prst="line">
              <a:avLst/>
            </a:prstGeom>
            <a:noFill/>
            <a:ln w="1908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Text Box 27"/>
            <p:cNvSpPr txBox="1">
              <a:spLocks noChangeArrowheads="1"/>
            </p:cNvSpPr>
            <p:nvPr/>
          </p:nvSpPr>
          <p:spPr bwMode="auto">
            <a:xfrm>
              <a:off x="2496" y="2544"/>
              <a:ext cx="522" cy="2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ts val="750"/>
                </a:spcBef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TCC</a:t>
              </a:r>
            </a:p>
          </p:txBody>
        </p:sp>
        <p:grpSp>
          <p:nvGrpSpPr>
            <p:cNvPr id="8220" name="Group 28"/>
            <p:cNvGrpSpPr>
              <a:grpSpLocks/>
            </p:cNvGrpSpPr>
            <p:nvPr/>
          </p:nvGrpSpPr>
          <p:grpSpPr bwMode="auto">
            <a:xfrm>
              <a:off x="3840" y="3072"/>
              <a:ext cx="761" cy="447"/>
              <a:chOff x="3840" y="3072"/>
              <a:chExt cx="761" cy="447"/>
            </a:xfrm>
          </p:grpSpPr>
          <p:sp>
            <p:nvSpPr>
              <p:cNvPr id="8221" name="Oval 29"/>
              <p:cNvSpPr>
                <a:spLocks noChangeArrowheads="1"/>
              </p:cNvSpPr>
              <p:nvPr/>
            </p:nvSpPr>
            <p:spPr bwMode="auto">
              <a:xfrm>
                <a:off x="3936" y="3072"/>
                <a:ext cx="569" cy="233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Text Box 30"/>
              <p:cNvSpPr txBox="1">
                <a:spLocks noChangeArrowheads="1"/>
              </p:cNvSpPr>
              <p:nvPr/>
            </p:nvSpPr>
            <p:spPr bwMode="auto">
              <a:xfrm>
                <a:off x="3840" y="3311"/>
                <a:ext cx="761" cy="2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Region Nets</a:t>
                </a:r>
              </a:p>
            </p:txBody>
          </p:sp>
        </p:grp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>
              <a:off x="3792" y="2976"/>
              <a:ext cx="186" cy="90"/>
            </a:xfrm>
            <a:prstGeom prst="line">
              <a:avLst/>
            </a:prstGeom>
            <a:noFill/>
            <a:ln w="1908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24" name="Group 32"/>
            <p:cNvGrpSpPr>
              <a:grpSpLocks/>
            </p:cNvGrpSpPr>
            <p:nvPr/>
          </p:nvGrpSpPr>
          <p:grpSpPr bwMode="auto">
            <a:xfrm>
              <a:off x="3888" y="3744"/>
              <a:ext cx="1145" cy="437"/>
              <a:chOff x="3888" y="3744"/>
              <a:chExt cx="1145" cy="437"/>
            </a:xfrm>
          </p:grpSpPr>
          <p:sp>
            <p:nvSpPr>
              <p:cNvPr id="8225" name="Oval 33"/>
              <p:cNvSpPr>
                <a:spLocks noChangeArrowheads="1"/>
              </p:cNvSpPr>
              <p:nvPr/>
            </p:nvSpPr>
            <p:spPr bwMode="auto">
              <a:xfrm>
                <a:off x="3888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Oval 34"/>
              <p:cNvSpPr>
                <a:spLocks noChangeArrowheads="1"/>
              </p:cNvSpPr>
              <p:nvPr/>
            </p:nvSpPr>
            <p:spPr bwMode="auto">
              <a:xfrm>
                <a:off x="4224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7" name="Oval 35"/>
              <p:cNvSpPr>
                <a:spLocks noChangeArrowheads="1"/>
              </p:cNvSpPr>
              <p:nvPr/>
            </p:nvSpPr>
            <p:spPr bwMode="auto">
              <a:xfrm>
                <a:off x="4799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8" name="Oval 36"/>
              <p:cNvSpPr>
                <a:spLocks noChangeArrowheads="1"/>
              </p:cNvSpPr>
              <p:nvPr/>
            </p:nvSpPr>
            <p:spPr bwMode="auto">
              <a:xfrm>
                <a:off x="4511" y="3744"/>
                <a:ext cx="234" cy="90"/>
              </a:xfrm>
              <a:prstGeom prst="ellipse">
                <a:avLst/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9" name="Text Box 37"/>
              <p:cNvSpPr txBox="1">
                <a:spLocks noChangeArrowheads="1"/>
              </p:cNvSpPr>
              <p:nvPr/>
            </p:nvSpPr>
            <p:spPr bwMode="auto">
              <a:xfrm>
                <a:off x="4080" y="3824"/>
                <a:ext cx="809" cy="35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30000"/>
                  </a:lnSpc>
                  <a:spcBef>
                    <a:spcPts val="750"/>
                  </a:spcBef>
                  <a:buClrTx/>
                  <a:buFontTx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sz="12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Section / Local Nets</a:t>
                </a:r>
              </a:p>
            </p:txBody>
          </p:sp>
        </p:grpSp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 flipH="1">
              <a:off x="4020" y="3504"/>
              <a:ext cx="66" cy="186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>
              <a:off x="4320" y="3504"/>
              <a:ext cx="42" cy="186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Line 40"/>
            <p:cNvSpPr>
              <a:spLocks noChangeShapeType="1"/>
            </p:cNvSpPr>
            <p:nvPr/>
          </p:nvSpPr>
          <p:spPr bwMode="auto">
            <a:xfrm>
              <a:off x="4464" y="3504"/>
              <a:ext cx="138" cy="186"/>
            </a:xfrm>
            <a:prstGeom prst="line">
              <a:avLst/>
            </a:prstGeom>
            <a:noFill/>
            <a:ln w="936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>
              <a:off x="4608" y="3456"/>
              <a:ext cx="282" cy="234"/>
            </a:xfrm>
            <a:prstGeom prst="line">
              <a:avLst/>
            </a:prstGeom>
            <a:noFill/>
            <a:ln w="9360">
              <a:solidFill>
                <a:srgbClr val="FFFFFF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2514600" y="5943600"/>
            <a:ext cx="3505200" cy="331788"/>
          </a:xfrm>
          <a:prstGeom prst="rect">
            <a:avLst/>
          </a:prstGeom>
          <a:noFill/>
          <a:ln w="936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ts val="7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VHF/UHF Phone, HF Phone, CW, Digital</a:t>
            </a:r>
          </a:p>
        </p:txBody>
      </p:sp>
      <p:grpSp>
        <p:nvGrpSpPr>
          <p:cNvPr id="8235" name="Group 43"/>
          <p:cNvGrpSpPr>
            <a:grpSpLocks/>
          </p:cNvGrpSpPr>
          <p:nvPr/>
        </p:nvGrpSpPr>
        <p:grpSpPr bwMode="auto">
          <a:xfrm>
            <a:off x="3276600" y="5181600"/>
            <a:ext cx="2122488" cy="330200"/>
            <a:chOff x="2064" y="3264"/>
            <a:chExt cx="1337" cy="208"/>
          </a:xfrm>
        </p:grpSpPr>
        <p:sp>
          <p:nvSpPr>
            <p:cNvPr id="8236" name="Text Box 44"/>
            <p:cNvSpPr txBox="1">
              <a:spLocks noChangeArrowheads="1"/>
            </p:cNvSpPr>
            <p:nvPr/>
          </p:nvSpPr>
          <p:spPr bwMode="auto">
            <a:xfrm>
              <a:off x="2064" y="3264"/>
              <a:ext cx="1337" cy="207"/>
            </a:xfrm>
            <a:prstGeom prst="rect">
              <a:avLst/>
            </a:prstGeom>
            <a:noFill/>
            <a:ln w="936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" name="Text Box 45"/>
            <p:cNvSpPr txBox="1">
              <a:spLocks noChangeArrowheads="1"/>
            </p:cNvSpPr>
            <p:nvPr/>
          </p:nvSpPr>
          <p:spPr bwMode="auto">
            <a:xfrm>
              <a:off x="2160" y="3264"/>
              <a:ext cx="1123" cy="2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3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HF Phone, CW, Digital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600200"/>
            <a:ext cx="4759325" cy="4759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5105400" y="2514600"/>
            <a:ext cx="76200" cy="4114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NTS Areas</a:t>
            </a:r>
          </a:p>
        </p:txBody>
      </p:sp>
      <p:sp>
        <p:nvSpPr>
          <p:cNvPr id="9220" name="Freeform 4"/>
          <p:cNvSpPr>
            <a:spLocks noChangeArrowheads="1"/>
          </p:cNvSpPr>
          <p:nvPr/>
        </p:nvSpPr>
        <p:spPr bwMode="auto">
          <a:xfrm>
            <a:off x="4724400" y="3886200"/>
            <a:ext cx="1524000" cy="12954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0" y="240"/>
              </a:cxn>
              <a:cxn ang="0">
                <a:pos x="48" y="384"/>
              </a:cxn>
              <a:cxn ang="0">
                <a:pos x="192" y="432"/>
              </a:cxn>
              <a:cxn ang="0">
                <a:pos x="240" y="480"/>
              </a:cxn>
              <a:cxn ang="0">
                <a:pos x="288" y="528"/>
              </a:cxn>
              <a:cxn ang="0">
                <a:pos x="336" y="672"/>
              </a:cxn>
              <a:cxn ang="0">
                <a:pos x="432" y="672"/>
              </a:cxn>
              <a:cxn ang="0">
                <a:pos x="432" y="816"/>
              </a:cxn>
              <a:cxn ang="0">
                <a:pos x="528" y="816"/>
              </a:cxn>
              <a:cxn ang="0">
                <a:pos x="960" y="624"/>
              </a:cxn>
            </a:cxnLst>
            <a:rect l="0" t="0" r="r" b="b"/>
            <a:pathLst>
              <a:path w="960" h="816">
                <a:moveTo>
                  <a:pt x="144" y="0"/>
                </a:moveTo>
                <a:lnTo>
                  <a:pt x="0" y="240"/>
                </a:lnTo>
                <a:lnTo>
                  <a:pt x="48" y="384"/>
                </a:lnTo>
                <a:lnTo>
                  <a:pt x="192" y="432"/>
                </a:lnTo>
                <a:lnTo>
                  <a:pt x="240" y="480"/>
                </a:lnTo>
                <a:lnTo>
                  <a:pt x="288" y="528"/>
                </a:lnTo>
                <a:lnTo>
                  <a:pt x="336" y="672"/>
                </a:lnTo>
                <a:lnTo>
                  <a:pt x="432" y="672"/>
                </a:lnTo>
                <a:lnTo>
                  <a:pt x="432" y="816"/>
                </a:lnTo>
                <a:lnTo>
                  <a:pt x="528" y="816"/>
                </a:lnTo>
                <a:lnTo>
                  <a:pt x="960" y="624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Freeform 5"/>
          <p:cNvSpPr>
            <a:spLocks noChangeArrowheads="1"/>
          </p:cNvSpPr>
          <p:nvPr/>
        </p:nvSpPr>
        <p:spPr bwMode="auto">
          <a:xfrm>
            <a:off x="4986338" y="3884613"/>
            <a:ext cx="9525" cy="26987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17"/>
              </a:cxn>
              <a:cxn ang="0">
                <a:pos x="6" y="0"/>
              </a:cxn>
            </a:cxnLst>
            <a:rect l="0" t="0" r="r" b="b"/>
            <a:pathLst>
              <a:path w="6" h="17">
                <a:moveTo>
                  <a:pt x="6" y="0"/>
                </a:moveTo>
                <a:cubicBezTo>
                  <a:pt x="4" y="6"/>
                  <a:pt x="0" y="17"/>
                  <a:pt x="0" y="17"/>
                </a:cubicBezTo>
                <a:cubicBezTo>
                  <a:pt x="0" y="17"/>
                  <a:pt x="4" y="6"/>
                  <a:pt x="6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Freeform 6"/>
          <p:cNvSpPr>
            <a:spLocks noChangeArrowheads="1"/>
          </p:cNvSpPr>
          <p:nvPr/>
        </p:nvSpPr>
        <p:spPr bwMode="auto">
          <a:xfrm>
            <a:off x="4743450" y="3816350"/>
            <a:ext cx="882650" cy="2082800"/>
          </a:xfrm>
          <a:custGeom>
            <a:avLst/>
            <a:gdLst/>
            <a:ahLst/>
            <a:cxnLst>
              <a:cxn ang="0">
                <a:pos x="452" y="1312"/>
              </a:cxn>
              <a:cxn ang="0">
                <a:pos x="440" y="1276"/>
              </a:cxn>
              <a:cxn ang="0">
                <a:pos x="412" y="1228"/>
              </a:cxn>
              <a:cxn ang="0">
                <a:pos x="420" y="1196"/>
              </a:cxn>
              <a:cxn ang="0">
                <a:pos x="428" y="1220"/>
              </a:cxn>
              <a:cxn ang="0">
                <a:pos x="440" y="1208"/>
              </a:cxn>
              <a:cxn ang="0">
                <a:pos x="468" y="1200"/>
              </a:cxn>
              <a:cxn ang="0">
                <a:pos x="532" y="1192"/>
              </a:cxn>
              <a:cxn ang="0">
                <a:pos x="492" y="1136"/>
              </a:cxn>
              <a:cxn ang="0">
                <a:pos x="472" y="1056"/>
              </a:cxn>
              <a:cxn ang="0">
                <a:pos x="448" y="1016"/>
              </a:cxn>
              <a:cxn ang="0">
                <a:pos x="504" y="996"/>
              </a:cxn>
              <a:cxn ang="0">
                <a:pos x="536" y="952"/>
              </a:cxn>
              <a:cxn ang="0">
                <a:pos x="548" y="944"/>
              </a:cxn>
              <a:cxn ang="0">
                <a:pos x="556" y="920"/>
              </a:cxn>
              <a:cxn ang="0">
                <a:pos x="544" y="916"/>
              </a:cxn>
              <a:cxn ang="0">
                <a:pos x="520" y="924"/>
              </a:cxn>
              <a:cxn ang="0">
                <a:pos x="540" y="888"/>
              </a:cxn>
              <a:cxn ang="0">
                <a:pos x="512" y="844"/>
              </a:cxn>
              <a:cxn ang="0">
                <a:pos x="508" y="832"/>
              </a:cxn>
              <a:cxn ang="0">
                <a:pos x="484" y="840"/>
              </a:cxn>
              <a:cxn ang="0">
                <a:pos x="448" y="836"/>
              </a:cxn>
              <a:cxn ang="0">
                <a:pos x="428" y="788"/>
              </a:cxn>
              <a:cxn ang="0">
                <a:pos x="384" y="704"/>
              </a:cxn>
              <a:cxn ang="0">
                <a:pos x="328" y="720"/>
              </a:cxn>
              <a:cxn ang="0">
                <a:pos x="324" y="660"/>
              </a:cxn>
              <a:cxn ang="0">
                <a:pos x="320" y="564"/>
              </a:cxn>
              <a:cxn ang="0">
                <a:pos x="280" y="576"/>
              </a:cxn>
              <a:cxn ang="0">
                <a:pos x="236" y="540"/>
              </a:cxn>
              <a:cxn ang="0">
                <a:pos x="156" y="520"/>
              </a:cxn>
              <a:cxn ang="0">
                <a:pos x="172" y="472"/>
              </a:cxn>
              <a:cxn ang="0">
                <a:pos x="72" y="448"/>
              </a:cxn>
              <a:cxn ang="0">
                <a:pos x="48" y="432"/>
              </a:cxn>
              <a:cxn ang="0">
                <a:pos x="20" y="420"/>
              </a:cxn>
              <a:cxn ang="0">
                <a:pos x="8" y="344"/>
              </a:cxn>
              <a:cxn ang="0">
                <a:pos x="0" y="320"/>
              </a:cxn>
              <a:cxn ang="0">
                <a:pos x="48" y="204"/>
              </a:cxn>
              <a:cxn ang="0">
                <a:pos x="52" y="180"/>
              </a:cxn>
              <a:cxn ang="0">
                <a:pos x="80" y="152"/>
              </a:cxn>
              <a:cxn ang="0">
                <a:pos x="92" y="124"/>
              </a:cxn>
              <a:cxn ang="0">
                <a:pos x="104" y="120"/>
              </a:cxn>
              <a:cxn ang="0">
                <a:pos x="120" y="100"/>
              </a:cxn>
              <a:cxn ang="0">
                <a:pos x="144" y="64"/>
              </a:cxn>
              <a:cxn ang="0">
                <a:pos x="160" y="28"/>
              </a:cxn>
              <a:cxn ang="0">
                <a:pos x="184" y="0"/>
              </a:cxn>
            </a:cxnLst>
            <a:rect l="0" t="0" r="r" b="b"/>
            <a:pathLst>
              <a:path w="556" h="1312">
                <a:moveTo>
                  <a:pt x="452" y="1312"/>
                </a:moveTo>
                <a:cubicBezTo>
                  <a:pt x="448" y="1300"/>
                  <a:pt x="449" y="1285"/>
                  <a:pt x="440" y="1276"/>
                </a:cubicBezTo>
                <a:cubicBezTo>
                  <a:pt x="425" y="1261"/>
                  <a:pt x="412" y="1249"/>
                  <a:pt x="412" y="1228"/>
                </a:cubicBezTo>
                <a:cubicBezTo>
                  <a:pt x="415" y="1217"/>
                  <a:pt x="410" y="1201"/>
                  <a:pt x="420" y="1196"/>
                </a:cubicBezTo>
                <a:cubicBezTo>
                  <a:pt x="428" y="1192"/>
                  <a:pt x="421" y="1216"/>
                  <a:pt x="428" y="1220"/>
                </a:cubicBezTo>
                <a:cubicBezTo>
                  <a:pt x="433" y="1223"/>
                  <a:pt x="435" y="1211"/>
                  <a:pt x="440" y="1208"/>
                </a:cubicBezTo>
                <a:cubicBezTo>
                  <a:pt x="443" y="1206"/>
                  <a:pt x="466" y="1201"/>
                  <a:pt x="468" y="1200"/>
                </a:cubicBezTo>
                <a:cubicBezTo>
                  <a:pt x="492" y="1184"/>
                  <a:pt x="502" y="1189"/>
                  <a:pt x="532" y="1192"/>
                </a:cubicBezTo>
                <a:cubicBezTo>
                  <a:pt x="506" y="1183"/>
                  <a:pt x="510" y="1154"/>
                  <a:pt x="492" y="1136"/>
                </a:cubicBezTo>
                <a:cubicBezTo>
                  <a:pt x="482" y="1110"/>
                  <a:pt x="482" y="1082"/>
                  <a:pt x="472" y="1056"/>
                </a:cubicBezTo>
                <a:cubicBezTo>
                  <a:pt x="467" y="1041"/>
                  <a:pt x="448" y="1016"/>
                  <a:pt x="448" y="1016"/>
                </a:cubicBezTo>
                <a:cubicBezTo>
                  <a:pt x="467" y="1010"/>
                  <a:pt x="486" y="1005"/>
                  <a:pt x="504" y="996"/>
                </a:cubicBezTo>
                <a:cubicBezTo>
                  <a:pt x="512" y="973"/>
                  <a:pt x="510" y="958"/>
                  <a:pt x="536" y="952"/>
                </a:cubicBezTo>
                <a:cubicBezTo>
                  <a:pt x="540" y="949"/>
                  <a:pt x="545" y="948"/>
                  <a:pt x="548" y="944"/>
                </a:cubicBezTo>
                <a:cubicBezTo>
                  <a:pt x="552" y="937"/>
                  <a:pt x="556" y="920"/>
                  <a:pt x="556" y="920"/>
                </a:cubicBezTo>
                <a:cubicBezTo>
                  <a:pt x="552" y="919"/>
                  <a:pt x="548" y="916"/>
                  <a:pt x="544" y="916"/>
                </a:cubicBezTo>
                <a:cubicBezTo>
                  <a:pt x="536" y="917"/>
                  <a:pt x="520" y="924"/>
                  <a:pt x="520" y="924"/>
                </a:cubicBezTo>
                <a:cubicBezTo>
                  <a:pt x="514" y="902"/>
                  <a:pt x="522" y="900"/>
                  <a:pt x="540" y="888"/>
                </a:cubicBezTo>
                <a:cubicBezTo>
                  <a:pt x="546" y="856"/>
                  <a:pt x="535" y="867"/>
                  <a:pt x="512" y="844"/>
                </a:cubicBezTo>
                <a:cubicBezTo>
                  <a:pt x="511" y="840"/>
                  <a:pt x="512" y="833"/>
                  <a:pt x="508" y="832"/>
                </a:cubicBezTo>
                <a:cubicBezTo>
                  <a:pt x="500" y="831"/>
                  <a:pt x="484" y="840"/>
                  <a:pt x="484" y="840"/>
                </a:cubicBezTo>
                <a:cubicBezTo>
                  <a:pt x="472" y="839"/>
                  <a:pt x="459" y="841"/>
                  <a:pt x="448" y="836"/>
                </a:cubicBezTo>
                <a:cubicBezTo>
                  <a:pt x="434" y="830"/>
                  <a:pt x="429" y="795"/>
                  <a:pt x="428" y="788"/>
                </a:cubicBezTo>
                <a:cubicBezTo>
                  <a:pt x="421" y="752"/>
                  <a:pt x="423" y="717"/>
                  <a:pt x="384" y="704"/>
                </a:cubicBezTo>
                <a:cubicBezTo>
                  <a:pt x="366" y="710"/>
                  <a:pt x="347" y="715"/>
                  <a:pt x="328" y="720"/>
                </a:cubicBezTo>
                <a:cubicBezTo>
                  <a:pt x="321" y="700"/>
                  <a:pt x="328" y="681"/>
                  <a:pt x="324" y="660"/>
                </a:cubicBezTo>
                <a:cubicBezTo>
                  <a:pt x="328" y="625"/>
                  <a:pt x="326" y="598"/>
                  <a:pt x="320" y="564"/>
                </a:cubicBezTo>
                <a:cubicBezTo>
                  <a:pt x="306" y="567"/>
                  <a:pt x="280" y="576"/>
                  <a:pt x="280" y="576"/>
                </a:cubicBezTo>
                <a:cubicBezTo>
                  <a:pt x="264" y="571"/>
                  <a:pt x="249" y="553"/>
                  <a:pt x="236" y="540"/>
                </a:cubicBezTo>
                <a:cubicBezTo>
                  <a:pt x="189" y="546"/>
                  <a:pt x="191" y="543"/>
                  <a:pt x="156" y="520"/>
                </a:cubicBezTo>
                <a:cubicBezTo>
                  <a:pt x="149" y="498"/>
                  <a:pt x="158" y="486"/>
                  <a:pt x="172" y="472"/>
                </a:cubicBezTo>
                <a:cubicBezTo>
                  <a:pt x="139" y="456"/>
                  <a:pt x="109" y="451"/>
                  <a:pt x="72" y="448"/>
                </a:cubicBezTo>
                <a:cubicBezTo>
                  <a:pt x="43" y="438"/>
                  <a:pt x="78" y="452"/>
                  <a:pt x="48" y="432"/>
                </a:cubicBezTo>
                <a:cubicBezTo>
                  <a:pt x="40" y="426"/>
                  <a:pt x="29" y="425"/>
                  <a:pt x="20" y="420"/>
                </a:cubicBezTo>
                <a:cubicBezTo>
                  <a:pt x="15" y="395"/>
                  <a:pt x="13" y="369"/>
                  <a:pt x="8" y="344"/>
                </a:cubicBezTo>
                <a:cubicBezTo>
                  <a:pt x="6" y="336"/>
                  <a:pt x="0" y="320"/>
                  <a:pt x="0" y="320"/>
                </a:cubicBezTo>
                <a:cubicBezTo>
                  <a:pt x="5" y="275"/>
                  <a:pt x="23" y="242"/>
                  <a:pt x="48" y="204"/>
                </a:cubicBezTo>
                <a:cubicBezTo>
                  <a:pt x="49" y="196"/>
                  <a:pt x="48" y="187"/>
                  <a:pt x="52" y="180"/>
                </a:cubicBezTo>
                <a:cubicBezTo>
                  <a:pt x="59" y="169"/>
                  <a:pt x="74" y="164"/>
                  <a:pt x="80" y="152"/>
                </a:cubicBezTo>
                <a:cubicBezTo>
                  <a:pt x="85" y="143"/>
                  <a:pt x="85" y="131"/>
                  <a:pt x="92" y="124"/>
                </a:cubicBezTo>
                <a:cubicBezTo>
                  <a:pt x="95" y="121"/>
                  <a:pt x="100" y="121"/>
                  <a:pt x="104" y="120"/>
                </a:cubicBezTo>
                <a:cubicBezTo>
                  <a:pt x="114" y="91"/>
                  <a:pt x="100" y="124"/>
                  <a:pt x="120" y="100"/>
                </a:cubicBezTo>
                <a:cubicBezTo>
                  <a:pt x="133" y="84"/>
                  <a:pt x="126" y="76"/>
                  <a:pt x="144" y="64"/>
                </a:cubicBezTo>
                <a:cubicBezTo>
                  <a:pt x="154" y="35"/>
                  <a:pt x="147" y="47"/>
                  <a:pt x="160" y="28"/>
                </a:cubicBezTo>
                <a:cubicBezTo>
                  <a:pt x="164" y="10"/>
                  <a:pt x="164" y="0"/>
                  <a:pt x="184" y="0"/>
                </a:cubicBezTo>
              </a:path>
            </a:pathLst>
          </a:custGeom>
          <a:noFill/>
          <a:ln w="3816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Freeform 7"/>
          <p:cNvSpPr>
            <a:spLocks noChangeArrowheads="1"/>
          </p:cNvSpPr>
          <p:nvPr/>
        </p:nvSpPr>
        <p:spPr bwMode="auto">
          <a:xfrm>
            <a:off x="3705225" y="2667000"/>
            <a:ext cx="800100" cy="3200400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42" y="332"/>
              </a:cxn>
              <a:cxn ang="0">
                <a:pos x="86" y="380"/>
              </a:cxn>
              <a:cxn ang="0">
                <a:pos x="110" y="416"/>
              </a:cxn>
              <a:cxn ang="0">
                <a:pos x="166" y="480"/>
              </a:cxn>
              <a:cxn ang="0">
                <a:pos x="182" y="508"/>
              </a:cxn>
              <a:cxn ang="0">
                <a:pos x="226" y="608"/>
              </a:cxn>
              <a:cxn ang="0">
                <a:pos x="286" y="640"/>
              </a:cxn>
              <a:cxn ang="0">
                <a:pos x="274" y="780"/>
              </a:cxn>
              <a:cxn ang="0">
                <a:pos x="270" y="816"/>
              </a:cxn>
              <a:cxn ang="0">
                <a:pos x="262" y="836"/>
              </a:cxn>
              <a:cxn ang="0">
                <a:pos x="246" y="948"/>
              </a:cxn>
              <a:cxn ang="0">
                <a:pos x="234" y="1004"/>
              </a:cxn>
              <a:cxn ang="0">
                <a:pos x="334" y="1160"/>
              </a:cxn>
              <a:cxn ang="0">
                <a:pos x="410" y="1176"/>
              </a:cxn>
              <a:cxn ang="0">
                <a:pos x="426" y="1348"/>
              </a:cxn>
              <a:cxn ang="0">
                <a:pos x="410" y="1452"/>
              </a:cxn>
              <a:cxn ang="0">
                <a:pos x="454" y="1560"/>
              </a:cxn>
              <a:cxn ang="0">
                <a:pos x="502" y="1580"/>
              </a:cxn>
              <a:cxn ang="0">
                <a:pos x="494" y="1724"/>
              </a:cxn>
              <a:cxn ang="0">
                <a:pos x="470" y="1728"/>
              </a:cxn>
              <a:cxn ang="0">
                <a:pos x="466" y="1744"/>
              </a:cxn>
              <a:cxn ang="0">
                <a:pos x="470" y="1824"/>
              </a:cxn>
              <a:cxn ang="0">
                <a:pos x="390" y="1960"/>
              </a:cxn>
              <a:cxn ang="0">
                <a:pos x="346" y="1964"/>
              </a:cxn>
              <a:cxn ang="0">
                <a:pos x="306" y="2008"/>
              </a:cxn>
              <a:cxn ang="0">
                <a:pos x="282" y="2004"/>
              </a:cxn>
              <a:cxn ang="0">
                <a:pos x="306" y="2016"/>
              </a:cxn>
            </a:cxnLst>
            <a:rect l="0" t="0" r="r" b="b"/>
            <a:pathLst>
              <a:path w="504" h="2016">
                <a:moveTo>
                  <a:pt x="18" y="0"/>
                </a:moveTo>
                <a:cubicBezTo>
                  <a:pt x="19" y="30"/>
                  <a:pt x="0" y="255"/>
                  <a:pt x="42" y="332"/>
                </a:cubicBezTo>
                <a:cubicBezTo>
                  <a:pt x="55" y="356"/>
                  <a:pt x="69" y="360"/>
                  <a:pt x="86" y="380"/>
                </a:cubicBezTo>
                <a:cubicBezTo>
                  <a:pt x="97" y="393"/>
                  <a:pt x="98" y="404"/>
                  <a:pt x="110" y="416"/>
                </a:cubicBezTo>
                <a:cubicBezTo>
                  <a:pt x="122" y="447"/>
                  <a:pt x="131" y="471"/>
                  <a:pt x="166" y="480"/>
                </a:cubicBezTo>
                <a:cubicBezTo>
                  <a:pt x="171" y="490"/>
                  <a:pt x="178" y="498"/>
                  <a:pt x="182" y="508"/>
                </a:cubicBezTo>
                <a:cubicBezTo>
                  <a:pt x="189" y="526"/>
                  <a:pt x="206" y="592"/>
                  <a:pt x="226" y="608"/>
                </a:cubicBezTo>
                <a:cubicBezTo>
                  <a:pt x="237" y="617"/>
                  <a:pt x="271" y="633"/>
                  <a:pt x="286" y="640"/>
                </a:cubicBezTo>
                <a:cubicBezTo>
                  <a:pt x="307" y="672"/>
                  <a:pt x="287" y="740"/>
                  <a:pt x="274" y="780"/>
                </a:cubicBezTo>
                <a:cubicBezTo>
                  <a:pt x="273" y="792"/>
                  <a:pt x="273" y="804"/>
                  <a:pt x="270" y="816"/>
                </a:cubicBezTo>
                <a:cubicBezTo>
                  <a:pt x="268" y="823"/>
                  <a:pt x="263" y="829"/>
                  <a:pt x="262" y="836"/>
                </a:cubicBezTo>
                <a:cubicBezTo>
                  <a:pt x="257" y="874"/>
                  <a:pt x="268" y="915"/>
                  <a:pt x="246" y="948"/>
                </a:cubicBezTo>
                <a:cubicBezTo>
                  <a:pt x="242" y="967"/>
                  <a:pt x="238" y="985"/>
                  <a:pt x="234" y="1004"/>
                </a:cubicBezTo>
                <a:cubicBezTo>
                  <a:pt x="239" y="1178"/>
                  <a:pt x="197" y="1153"/>
                  <a:pt x="334" y="1160"/>
                </a:cubicBezTo>
                <a:cubicBezTo>
                  <a:pt x="361" y="1169"/>
                  <a:pt x="380" y="1173"/>
                  <a:pt x="410" y="1176"/>
                </a:cubicBezTo>
                <a:cubicBezTo>
                  <a:pt x="436" y="1255"/>
                  <a:pt x="422" y="1199"/>
                  <a:pt x="426" y="1348"/>
                </a:cubicBezTo>
                <a:cubicBezTo>
                  <a:pt x="424" y="1385"/>
                  <a:pt x="427" y="1419"/>
                  <a:pt x="410" y="1452"/>
                </a:cubicBezTo>
                <a:cubicBezTo>
                  <a:pt x="415" y="1552"/>
                  <a:pt x="397" y="1531"/>
                  <a:pt x="454" y="1560"/>
                </a:cubicBezTo>
                <a:cubicBezTo>
                  <a:pt x="502" y="1555"/>
                  <a:pt x="483" y="1552"/>
                  <a:pt x="502" y="1580"/>
                </a:cubicBezTo>
                <a:cubicBezTo>
                  <a:pt x="499" y="1628"/>
                  <a:pt x="504" y="1677"/>
                  <a:pt x="494" y="1724"/>
                </a:cubicBezTo>
                <a:cubicBezTo>
                  <a:pt x="492" y="1732"/>
                  <a:pt x="477" y="1723"/>
                  <a:pt x="470" y="1728"/>
                </a:cubicBezTo>
                <a:cubicBezTo>
                  <a:pt x="466" y="1731"/>
                  <a:pt x="467" y="1739"/>
                  <a:pt x="466" y="1744"/>
                </a:cubicBezTo>
                <a:cubicBezTo>
                  <a:pt x="467" y="1771"/>
                  <a:pt x="470" y="1797"/>
                  <a:pt x="470" y="1824"/>
                </a:cubicBezTo>
                <a:cubicBezTo>
                  <a:pt x="470" y="1956"/>
                  <a:pt x="494" y="1952"/>
                  <a:pt x="390" y="1960"/>
                </a:cubicBezTo>
                <a:cubicBezTo>
                  <a:pt x="375" y="1961"/>
                  <a:pt x="361" y="1963"/>
                  <a:pt x="346" y="1964"/>
                </a:cubicBezTo>
                <a:cubicBezTo>
                  <a:pt x="310" y="1973"/>
                  <a:pt x="332" y="1990"/>
                  <a:pt x="306" y="2008"/>
                </a:cubicBezTo>
                <a:cubicBezTo>
                  <a:pt x="298" y="2007"/>
                  <a:pt x="282" y="2004"/>
                  <a:pt x="282" y="2004"/>
                </a:cubicBezTo>
                <a:lnTo>
                  <a:pt x="306" y="2016"/>
                </a:lnTo>
              </a:path>
            </a:pathLst>
          </a:custGeom>
          <a:noFill/>
          <a:ln w="3816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581400" y="4648200"/>
            <a:ext cx="609600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ts val="7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PAN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648200" y="4953000"/>
            <a:ext cx="533400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ts val="7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486400" y="4724400"/>
            <a:ext cx="533400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30000"/>
              </a:lnSpc>
              <a:spcBef>
                <a:spcPts val="7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1" name="Group 1"/>
          <p:cNvGraphicFramePr>
            <a:graphicFrameLocks noGrp="1"/>
          </p:cNvGraphicFramePr>
          <p:nvPr/>
        </p:nvGraphicFramePr>
        <p:xfrm>
          <a:off x="1143000" y="1600200"/>
          <a:ext cx="6783388" cy="9012480"/>
        </p:xfrm>
        <a:graphic>
          <a:graphicData uri="http://schemas.openxmlformats.org/drawingml/2006/table">
            <a:tbl>
              <a:tblPr/>
              <a:tblGrid>
                <a:gridCol w="2871788"/>
                <a:gridCol w="1651000"/>
                <a:gridCol w="2260600"/>
              </a:tblGrid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State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Region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Area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CT, ME, MA, NH, RI, VE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NJ, NY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2RN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DE, DC, MD, PA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3RN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FL, GA, NC, PR, SC, VI, VA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4RN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MI, OH, WV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8RN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LB, NB, NF, NS, ON, PE, PQ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2RN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AL, AR, LA, MS, OK, TN, TX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5RN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IL, IN, KY, WI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9RN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IA, KS, MB, MN, MO, NE, ND, NWT, SK, SD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10RN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CA, GU, HI, NV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6RN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PAN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AK, AB, BC, ID, MT, NWT, OR, WA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7RN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PAN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23850" algn="l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AZ, CO, NM, UT, WY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12RN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PAN</a:t>
                      </a:r>
                    </a:p>
                  </a:txBody>
                  <a:tcPr marL="90000" marR="90000" marT="53064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  <p:sp>
        <p:nvSpPr>
          <p:cNvPr id="10281" name="Rectangle 4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/>
              <a:t>States/Provinces, Regions and Areas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2RN Sections and Divisions</a:t>
            </a:r>
          </a:p>
        </p:txBody>
      </p:sp>
      <p:graphicFrame>
        <p:nvGraphicFramePr>
          <p:cNvPr id="11266" name="Group 2"/>
          <p:cNvGraphicFramePr>
            <a:graphicFrameLocks noGrp="1"/>
          </p:cNvGraphicFramePr>
          <p:nvPr/>
        </p:nvGraphicFramePr>
        <p:xfrm>
          <a:off x="685800" y="2209800"/>
          <a:ext cx="7850188" cy="4073208"/>
        </p:xfrm>
        <a:graphic>
          <a:graphicData uri="http://schemas.openxmlformats.org/drawingml/2006/table">
            <a:tbl>
              <a:tblPr/>
              <a:tblGrid>
                <a:gridCol w="2535238"/>
                <a:gridCol w="2598737"/>
                <a:gridCol w="2716213"/>
              </a:tblGrid>
              <a:tr h="876300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State</a:t>
                      </a:r>
                    </a:p>
                  </a:txBody>
                  <a:tcPr marL="90000" marR="90000" marT="7731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Division</a:t>
                      </a:r>
                    </a:p>
                  </a:txBody>
                  <a:tcPr marL="90000" marR="90000" marT="7731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Sections</a:t>
                      </a:r>
                    </a:p>
                  </a:txBody>
                  <a:tcPr marL="90000" marR="90000" marT="7731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B76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New Jersey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Hudson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New Jersey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Atlantic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SNJ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New York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Hudson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ENY, NYCLI (NLI)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New York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Atlantic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23850" algn="ctr" defTabSz="457200" rtl="0" eaLnBrk="1" fontAlgn="base" latinLnBrk="0" hangingPunct="1">
                        <a:lnSpc>
                          <a:spcPct val="5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0000"/>
                        <a:buFontTx/>
                        <a:buNone/>
                        <a:tabLst>
                          <a:tab pos="342900" algn="l"/>
                          <a:tab pos="800100" algn="l"/>
                          <a:tab pos="1257300" algn="l"/>
                          <a:tab pos="1714500" algn="l"/>
                          <a:tab pos="2171700" algn="l"/>
                          <a:tab pos="2628900" algn="l"/>
                          <a:tab pos="3086100" algn="l"/>
                          <a:tab pos="3543300" algn="l"/>
                          <a:tab pos="4000500" algn="l"/>
                          <a:tab pos="4457700" algn="l"/>
                          <a:tab pos="4914900" algn="l"/>
                          <a:tab pos="5372100" algn="l"/>
                          <a:tab pos="5829300" algn="l"/>
                          <a:tab pos="6286500" algn="l"/>
                          <a:tab pos="6743700" algn="l"/>
                          <a:tab pos="7200900" algn="l"/>
                          <a:tab pos="7658100" algn="l"/>
                          <a:tab pos="8115300" algn="l"/>
                          <a:tab pos="8572500" algn="l"/>
                          <a:tab pos="9029700" algn="l"/>
                          <a:tab pos="94869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2" charset="0"/>
                          <a:cs typeface="Times New Roman" pitchFamily="16" charset="0"/>
                        </a:rPr>
                        <a:t>NNY, WNY</a:t>
                      </a:r>
                    </a:p>
                  </a:txBody>
                  <a:tcPr marL="90000" marR="90000" marT="6114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274F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92275"/>
            <a:ext cx="7772400" cy="17367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5400"/>
              <a:t>Message Format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0" indent="0" algn="ctr">
              <a:buClrTx/>
              <a:buSzPct val="60000"/>
              <a:buFontTx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/>
              <a:t>The ARRL Radiogram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Verdana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charset="0"/>
            <a:cs typeface="Lucida Sans Unicode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Verdana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Lucida Sans Unicode" charset="0"/>
            <a:cs typeface="Lucida Sans Unicode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2309</Words>
  <Application>Microsoft Office PowerPoint</Application>
  <PresentationFormat>On-screen Show (4:3)</PresentationFormat>
  <Paragraphs>496</Paragraphs>
  <Slides>46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Lucida Sans Unicode</vt:lpstr>
      <vt:lpstr>Times New Roman</vt:lpstr>
      <vt:lpstr>Verdana</vt:lpstr>
      <vt:lpstr>Wingdings</vt:lpstr>
      <vt:lpstr>Comic Sans MS</vt:lpstr>
      <vt:lpstr>Tahoma</vt:lpstr>
      <vt:lpstr>Default Design</vt:lpstr>
      <vt:lpstr>Default Design</vt:lpstr>
      <vt:lpstr>National Traffic System (NTS) An Introduction </vt:lpstr>
      <vt:lpstr>National Traffic System (NTS)  Messaging Basics </vt:lpstr>
      <vt:lpstr>What is the National Traffic System (NTS)?</vt:lpstr>
      <vt:lpstr>Advantages of NTS Messaging</vt:lpstr>
      <vt:lpstr>NTS Hierarchy and Modes</vt:lpstr>
      <vt:lpstr>NTS Areas</vt:lpstr>
      <vt:lpstr>States/Provinces, Regions and Areas</vt:lpstr>
      <vt:lpstr>2RN Sections and Divisions</vt:lpstr>
      <vt:lpstr>Message Format</vt:lpstr>
      <vt:lpstr>Slide 10</vt:lpstr>
      <vt:lpstr>ARRL Radiogram Form</vt:lpstr>
      <vt:lpstr>Radiogram Form Detail (1 of 6)</vt:lpstr>
      <vt:lpstr>Radiogram Form Detail (2 of 6)</vt:lpstr>
      <vt:lpstr>Radiogram Form Detail (3 of 6)</vt:lpstr>
      <vt:lpstr>Radiogram Form Detail (4 of 6)</vt:lpstr>
      <vt:lpstr>Radiogram Form Detail (5 of 6)</vt:lpstr>
      <vt:lpstr>Radiogram Form Detail (6 of 6)</vt:lpstr>
      <vt:lpstr>ARL Numbered Texts Purpose &amp; How Counted</vt:lpstr>
      <vt:lpstr>ARL Numbered Texts (Examples)</vt:lpstr>
      <vt:lpstr>How to Deliver an NTS Message</vt:lpstr>
      <vt:lpstr>Record Keeping &amp; Reporting (PSHR)</vt:lpstr>
      <vt:lpstr>NTS Digital</vt:lpstr>
      <vt:lpstr>Advantages of NTS Digital</vt:lpstr>
      <vt:lpstr>Not to Replace Traditional NTS</vt:lpstr>
      <vt:lpstr>Digital Mode History</vt:lpstr>
      <vt:lpstr>FCC Authorizes ASCII- late 70's 7 bit code- with some error detection</vt:lpstr>
      <vt:lpstr>First integrated system- APLINK (Amtor/Packet Link) </vt:lpstr>
      <vt:lpstr>Classic Winlink- Win 3.11/Win 95 Win 98, 2000, XP</vt:lpstr>
      <vt:lpstr>Winlink 2000 (aka WL2K)</vt:lpstr>
      <vt:lpstr>Autocall </vt:lpstr>
      <vt:lpstr>NTSD and Pactor</vt:lpstr>
      <vt:lpstr>Eastern Area MBOs </vt:lpstr>
      <vt:lpstr>Central and Pacific Area Hubs</vt:lpstr>
      <vt:lpstr>Winlink 3.0 Components</vt:lpstr>
      <vt:lpstr>Typical Forwarding File</vt:lpstr>
      <vt:lpstr>WB2FTX NTSD Station</vt:lpstr>
      <vt:lpstr>NTS Digital Demonstration</vt:lpstr>
      <vt:lpstr>Local Digital Traffic</vt:lpstr>
      <vt:lpstr>Local NTS Digital</vt:lpstr>
      <vt:lpstr>Outpost Packet Message Manager</vt:lpstr>
      <vt:lpstr>2RN Nets</vt:lpstr>
      <vt:lpstr>NNJ/SNJ Section Nets</vt:lpstr>
      <vt:lpstr>NNJ Local Nets</vt:lpstr>
      <vt:lpstr>Additional Resources</vt:lpstr>
      <vt:lpstr>Acknowlegements</vt:lpstr>
      <vt:lpstr>Questions?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NTS an Introduction</dc:title>
  <dc:creator>Greg Szpunar and Dave Struebel</dc:creator>
  <cp:lastModifiedBy>PSDR</cp:lastModifiedBy>
  <cp:revision>113</cp:revision>
  <cp:lastPrinted>1601-01-01T00:00:00Z</cp:lastPrinted>
  <dcterms:created xsi:type="dcterms:W3CDTF">2002-10-25T23:56:24Z</dcterms:created>
  <dcterms:modified xsi:type="dcterms:W3CDTF">2015-04-13T23:10:31Z</dcterms:modified>
</cp:coreProperties>
</file>